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25"/>
  </p:notesMasterIdLst>
  <p:sldIdLst>
    <p:sldId id="256" r:id="rId2"/>
    <p:sldId id="258" r:id="rId3"/>
    <p:sldId id="259" r:id="rId4"/>
    <p:sldId id="260" r:id="rId5"/>
    <p:sldId id="284" r:id="rId6"/>
    <p:sldId id="285" r:id="rId7"/>
    <p:sldId id="286" r:id="rId8"/>
    <p:sldId id="287" r:id="rId9"/>
    <p:sldId id="288" r:id="rId10"/>
    <p:sldId id="289" r:id="rId11"/>
    <p:sldId id="290" r:id="rId12"/>
    <p:sldId id="263" r:id="rId13"/>
    <p:sldId id="261" r:id="rId14"/>
    <p:sldId id="262" r:id="rId15"/>
    <p:sldId id="264" r:id="rId16"/>
    <p:sldId id="265" r:id="rId17"/>
    <p:sldId id="266" r:id="rId18"/>
    <p:sldId id="276" r:id="rId19"/>
    <p:sldId id="277" r:id="rId20"/>
    <p:sldId id="270" r:id="rId21"/>
    <p:sldId id="274" r:id="rId22"/>
    <p:sldId id="275" r:id="rId23"/>
    <p:sldId id="291" r:id="rId24"/>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DE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MX"/>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s-MX" dirty="0" err="1"/>
              <a:t>Burndown</a:t>
            </a:r>
            <a:r>
              <a:rPr lang="es-MX" dirty="0"/>
              <a:t> chart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s-MX"/>
        </a:p>
      </c:txPr>
    </c:title>
    <c:autoTitleDeleted val="0"/>
    <c:plotArea>
      <c:layout/>
      <c:lineChart>
        <c:grouping val="standard"/>
        <c:varyColors val="0"/>
        <c:ser>
          <c:idx val="0"/>
          <c:order val="0"/>
          <c:tx>
            <c:strRef>
              <c:f>Hoja1!$B$1</c:f>
              <c:strCache>
                <c:ptCount val="1"/>
                <c:pt idx="0">
                  <c:v>Horas de trabajo Ideal</c:v>
                </c:pt>
              </c:strCache>
            </c:strRef>
          </c:tx>
          <c:spPr>
            <a:ln w="28575" cap="rnd">
              <a:solidFill>
                <a:schemeClr val="accent1"/>
              </a:solidFill>
              <a:round/>
            </a:ln>
            <a:effectLst/>
          </c:spPr>
          <c:marker>
            <c:symbol val="none"/>
          </c:marker>
          <c:cat>
            <c:numRef>
              <c:f>Hoja1!$A$2:$A$17</c:f>
              <c:numCache>
                <c:formatCode>m/d/yyyy</c:formatCode>
                <c:ptCount val="16"/>
                <c:pt idx="0">
                  <c:v>45365</c:v>
                </c:pt>
                <c:pt idx="1">
                  <c:v>45372</c:v>
                </c:pt>
                <c:pt idx="2">
                  <c:v>45379</c:v>
                </c:pt>
                <c:pt idx="3">
                  <c:v>45386</c:v>
                </c:pt>
                <c:pt idx="4">
                  <c:v>45393</c:v>
                </c:pt>
                <c:pt idx="5">
                  <c:v>45400</c:v>
                </c:pt>
                <c:pt idx="6">
                  <c:v>45407</c:v>
                </c:pt>
                <c:pt idx="7">
                  <c:v>45414</c:v>
                </c:pt>
                <c:pt idx="8">
                  <c:v>45421</c:v>
                </c:pt>
                <c:pt idx="9">
                  <c:v>45428</c:v>
                </c:pt>
                <c:pt idx="10">
                  <c:v>45435</c:v>
                </c:pt>
                <c:pt idx="11">
                  <c:v>45442</c:v>
                </c:pt>
                <c:pt idx="12">
                  <c:v>45449</c:v>
                </c:pt>
                <c:pt idx="13">
                  <c:v>45456</c:v>
                </c:pt>
                <c:pt idx="14">
                  <c:v>45463</c:v>
                </c:pt>
                <c:pt idx="15">
                  <c:v>45470</c:v>
                </c:pt>
              </c:numCache>
            </c:numRef>
          </c:cat>
          <c:val>
            <c:numRef>
              <c:f>Hoja1!$B$2:$B$17</c:f>
              <c:numCache>
                <c:formatCode>General</c:formatCode>
                <c:ptCount val="16"/>
                <c:pt idx="0">
                  <c:v>10</c:v>
                </c:pt>
                <c:pt idx="1">
                  <c:v>10</c:v>
                </c:pt>
                <c:pt idx="2">
                  <c:v>0</c:v>
                </c:pt>
                <c:pt idx="3">
                  <c:v>0</c:v>
                </c:pt>
                <c:pt idx="4">
                  <c:v>10</c:v>
                </c:pt>
                <c:pt idx="5">
                  <c:v>10</c:v>
                </c:pt>
                <c:pt idx="6">
                  <c:v>10</c:v>
                </c:pt>
                <c:pt idx="7">
                  <c:v>10</c:v>
                </c:pt>
                <c:pt idx="8">
                  <c:v>10</c:v>
                </c:pt>
                <c:pt idx="9">
                  <c:v>10</c:v>
                </c:pt>
                <c:pt idx="10">
                  <c:v>10</c:v>
                </c:pt>
                <c:pt idx="11">
                  <c:v>10</c:v>
                </c:pt>
                <c:pt idx="12">
                  <c:v>10</c:v>
                </c:pt>
                <c:pt idx="13">
                  <c:v>10</c:v>
                </c:pt>
                <c:pt idx="14">
                  <c:v>10</c:v>
                </c:pt>
                <c:pt idx="15">
                  <c:v>10</c:v>
                </c:pt>
              </c:numCache>
            </c:numRef>
          </c:val>
          <c:smooth val="0"/>
          <c:extLst>
            <c:ext xmlns:c16="http://schemas.microsoft.com/office/drawing/2014/chart" uri="{C3380CC4-5D6E-409C-BE32-E72D297353CC}">
              <c16:uniqueId val="{00000000-86E5-4147-8686-F10B6227A023}"/>
            </c:ext>
          </c:extLst>
        </c:ser>
        <c:ser>
          <c:idx val="1"/>
          <c:order val="1"/>
          <c:tx>
            <c:strRef>
              <c:f>Hoja1!$C$1</c:f>
              <c:strCache>
                <c:ptCount val="1"/>
                <c:pt idx="0">
                  <c:v>Horas de trabajo Real</c:v>
                </c:pt>
              </c:strCache>
            </c:strRef>
          </c:tx>
          <c:spPr>
            <a:ln w="28575" cap="rnd">
              <a:solidFill>
                <a:schemeClr val="accent2"/>
              </a:solidFill>
              <a:round/>
            </a:ln>
            <a:effectLst/>
          </c:spPr>
          <c:marker>
            <c:symbol val="none"/>
          </c:marker>
          <c:cat>
            <c:numRef>
              <c:f>Hoja1!$A$2:$A$17</c:f>
              <c:numCache>
                <c:formatCode>m/d/yyyy</c:formatCode>
                <c:ptCount val="16"/>
                <c:pt idx="0">
                  <c:v>45365</c:v>
                </c:pt>
                <c:pt idx="1">
                  <c:v>45372</c:v>
                </c:pt>
                <c:pt idx="2">
                  <c:v>45379</c:v>
                </c:pt>
                <c:pt idx="3">
                  <c:v>45386</c:v>
                </c:pt>
                <c:pt idx="4">
                  <c:v>45393</c:v>
                </c:pt>
                <c:pt idx="5">
                  <c:v>45400</c:v>
                </c:pt>
                <c:pt idx="6">
                  <c:v>45407</c:v>
                </c:pt>
                <c:pt idx="7">
                  <c:v>45414</c:v>
                </c:pt>
                <c:pt idx="8">
                  <c:v>45421</c:v>
                </c:pt>
                <c:pt idx="9">
                  <c:v>45428</c:v>
                </c:pt>
                <c:pt idx="10">
                  <c:v>45435</c:v>
                </c:pt>
                <c:pt idx="11">
                  <c:v>45442</c:v>
                </c:pt>
                <c:pt idx="12">
                  <c:v>45449</c:v>
                </c:pt>
                <c:pt idx="13">
                  <c:v>45456</c:v>
                </c:pt>
                <c:pt idx="14">
                  <c:v>45463</c:v>
                </c:pt>
                <c:pt idx="15">
                  <c:v>45470</c:v>
                </c:pt>
              </c:numCache>
            </c:numRef>
          </c:cat>
          <c:val>
            <c:numRef>
              <c:f>Hoja1!$C$2:$C$17</c:f>
              <c:numCache>
                <c:formatCode>General</c:formatCode>
                <c:ptCount val="16"/>
                <c:pt idx="0">
                  <c:v>10</c:v>
                </c:pt>
                <c:pt idx="1">
                  <c:v>10</c:v>
                </c:pt>
                <c:pt idx="2">
                  <c:v>0</c:v>
                </c:pt>
                <c:pt idx="3">
                  <c:v>2</c:v>
                </c:pt>
                <c:pt idx="4">
                  <c:v>6</c:v>
                </c:pt>
                <c:pt idx="5">
                  <c:v>10</c:v>
                </c:pt>
                <c:pt idx="6">
                  <c:v>10</c:v>
                </c:pt>
                <c:pt idx="7">
                  <c:v>10</c:v>
                </c:pt>
                <c:pt idx="8">
                  <c:v>12</c:v>
                </c:pt>
                <c:pt idx="9">
                  <c:v>13</c:v>
                </c:pt>
              </c:numCache>
            </c:numRef>
          </c:val>
          <c:smooth val="0"/>
          <c:extLst>
            <c:ext xmlns:c16="http://schemas.microsoft.com/office/drawing/2014/chart" uri="{C3380CC4-5D6E-409C-BE32-E72D297353CC}">
              <c16:uniqueId val="{00000001-86E5-4147-8686-F10B6227A023}"/>
            </c:ext>
          </c:extLst>
        </c:ser>
        <c:dLbls>
          <c:showLegendKey val="0"/>
          <c:showVal val="0"/>
          <c:showCatName val="0"/>
          <c:showSerName val="0"/>
          <c:showPercent val="0"/>
          <c:showBubbleSize val="0"/>
        </c:dLbls>
        <c:smooth val="0"/>
        <c:axId val="685907360"/>
        <c:axId val="685930400"/>
      </c:lineChart>
      <c:dateAx>
        <c:axId val="685907360"/>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crossAx val="685930400"/>
        <c:crosses val="autoZero"/>
        <c:auto val="1"/>
        <c:lblOffset val="100"/>
        <c:baseTimeUnit val="days"/>
      </c:dateAx>
      <c:valAx>
        <c:axId val="6859304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crossAx val="68590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MX"/>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E08A1A-1FED-4419-8F1A-E8891B25EEB5}" type="datetimeFigureOut">
              <a:rPr lang="es-MX" smtClean="0"/>
              <a:t>14/05/2024</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B2A141-A6D4-4139-A72F-9AF2904893BE}" type="slidenum">
              <a:rPr lang="es-MX" smtClean="0"/>
              <a:t>‹Nº›</a:t>
            </a:fld>
            <a:endParaRPr lang="es-MX"/>
          </a:p>
        </p:txBody>
      </p:sp>
    </p:spTree>
    <p:extLst>
      <p:ext uri="{BB962C8B-B14F-4D97-AF65-F5344CB8AC3E}">
        <p14:creationId xmlns:p14="http://schemas.microsoft.com/office/powerpoint/2010/main" val="3301311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CCB2A141-A6D4-4139-A72F-9AF2904893BE}" type="slidenum">
              <a:rPr lang="es-MX" smtClean="0"/>
              <a:t>1</a:t>
            </a:fld>
            <a:endParaRPr lang="es-MX"/>
          </a:p>
        </p:txBody>
      </p:sp>
    </p:spTree>
    <p:extLst>
      <p:ext uri="{BB962C8B-B14F-4D97-AF65-F5344CB8AC3E}">
        <p14:creationId xmlns:p14="http://schemas.microsoft.com/office/powerpoint/2010/main" val="24443674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5/14/2024</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2453329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5/14/2024</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1529390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5/14/2024</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3959245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5/14/2024</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1063943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5/14/2024</a:t>
            </a:fld>
            <a:endParaRPr lang="en-US" dirty="0"/>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‹Nº›</a:t>
            </a:fld>
            <a:endParaRPr lang="en-US" dirty="0"/>
          </a:p>
        </p:txBody>
      </p:sp>
    </p:spTree>
    <p:extLst>
      <p:ext uri="{BB962C8B-B14F-4D97-AF65-F5344CB8AC3E}">
        <p14:creationId xmlns:p14="http://schemas.microsoft.com/office/powerpoint/2010/main" val="3830846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5/14/2024</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987168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5/14/2024</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2027402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5/14/2024</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326375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5/14/2024</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3294037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5/14/2024</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1734217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5/14/2024</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‹Nº›</a:t>
            </a:fld>
            <a:endParaRPr lang="en-US"/>
          </a:p>
        </p:txBody>
      </p:sp>
    </p:spTree>
    <p:extLst>
      <p:ext uri="{BB962C8B-B14F-4D97-AF65-F5344CB8AC3E}">
        <p14:creationId xmlns:p14="http://schemas.microsoft.com/office/powerpoint/2010/main" val="3846308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5/14/2024</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dirty="0"/>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‹Nº›</a:t>
            </a:fld>
            <a:endParaRPr lang="en-US" dirty="0"/>
          </a:p>
        </p:txBody>
      </p:sp>
    </p:spTree>
    <p:extLst>
      <p:ext uri="{BB962C8B-B14F-4D97-AF65-F5344CB8AC3E}">
        <p14:creationId xmlns:p14="http://schemas.microsoft.com/office/powerpoint/2010/main" val="194151652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trello.com/b/ox2N2V9D/proyecto-desarrollo-basado-en-modelo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8827F1-3359-44F6-9009-43AE2B17F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7AFAD67-5350-4773-886F-D6DD7E66D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riangular abstract background">
            <a:extLst>
              <a:ext uri="{FF2B5EF4-FFF2-40B4-BE49-F238E27FC236}">
                <a16:creationId xmlns:a16="http://schemas.microsoft.com/office/drawing/2014/main" id="{76F034E5-1194-7C04-0A4F-44DF35EDA7C7}"/>
              </a:ext>
            </a:extLst>
          </p:cNvPr>
          <p:cNvPicPr>
            <a:picLocks noChangeAspect="1"/>
          </p:cNvPicPr>
          <p:nvPr/>
        </p:nvPicPr>
        <p:blipFill rotWithShape="1">
          <a:blip r:embed="rId3">
            <a:alphaModFix amt="40000"/>
          </a:blip>
          <a:srcRect t="15525" r="-2" b="-2"/>
          <a:stretch/>
        </p:blipFill>
        <p:spPr>
          <a:xfrm>
            <a:off x="20" y="-1"/>
            <a:ext cx="12189789" cy="6873457"/>
          </a:xfrm>
          <a:prstGeom prst="rect">
            <a:avLst/>
          </a:prstGeom>
          <a:ln w="12700">
            <a:noFill/>
          </a:ln>
        </p:spPr>
      </p:pic>
      <p:grpSp>
        <p:nvGrpSpPr>
          <p:cNvPr id="13" name="Group 1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4" name="Straight Connector 1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ítulo 1">
            <a:extLst>
              <a:ext uri="{FF2B5EF4-FFF2-40B4-BE49-F238E27FC236}">
                <a16:creationId xmlns:a16="http://schemas.microsoft.com/office/drawing/2014/main" id="{C3327BDD-69E3-5A9C-F2D4-A1D1812D2D8E}"/>
              </a:ext>
            </a:extLst>
          </p:cNvPr>
          <p:cNvSpPr>
            <a:spLocks noGrp="1"/>
          </p:cNvSpPr>
          <p:nvPr>
            <p:ph type="ctrTitle"/>
          </p:nvPr>
        </p:nvSpPr>
        <p:spPr>
          <a:xfrm>
            <a:off x="629291" y="580794"/>
            <a:ext cx="10928577" cy="1649860"/>
          </a:xfrm>
        </p:spPr>
        <p:txBody>
          <a:bodyPr anchor="t">
            <a:noAutofit/>
          </a:bodyPr>
          <a:lstStyle/>
          <a:p>
            <a:r>
              <a:rPr lang="es-MX" sz="4400" dirty="0">
                <a:solidFill>
                  <a:srgbClr val="FFFFFF"/>
                </a:solidFill>
              </a:rPr>
              <a:t>Benemérita Universidad Autónoma de Puebla</a:t>
            </a:r>
            <a:br>
              <a:rPr lang="es-MX" sz="4400" dirty="0">
                <a:solidFill>
                  <a:srgbClr val="FFFFFF"/>
                </a:solidFill>
              </a:rPr>
            </a:br>
            <a:endParaRPr lang="es-MX" sz="4400" dirty="0">
              <a:solidFill>
                <a:srgbClr val="FFFFFF"/>
              </a:solidFill>
            </a:endParaRPr>
          </a:p>
        </p:txBody>
      </p:sp>
      <p:sp>
        <p:nvSpPr>
          <p:cNvPr id="3" name="Subtítulo 2">
            <a:extLst>
              <a:ext uri="{FF2B5EF4-FFF2-40B4-BE49-F238E27FC236}">
                <a16:creationId xmlns:a16="http://schemas.microsoft.com/office/drawing/2014/main" id="{65BAD410-5144-8DDD-76FA-76200FD03094}"/>
              </a:ext>
            </a:extLst>
          </p:cNvPr>
          <p:cNvSpPr>
            <a:spLocks noGrp="1"/>
          </p:cNvSpPr>
          <p:nvPr>
            <p:ph type="subTitle" idx="1"/>
          </p:nvPr>
        </p:nvSpPr>
        <p:spPr>
          <a:xfrm>
            <a:off x="1062921" y="3798117"/>
            <a:ext cx="7151357" cy="2272483"/>
          </a:xfrm>
        </p:spPr>
        <p:txBody>
          <a:bodyPr anchor="b">
            <a:normAutofit/>
          </a:bodyPr>
          <a:lstStyle/>
          <a:p>
            <a:endParaRPr lang="es-MX" dirty="0">
              <a:solidFill>
                <a:srgbClr val="FFFFFF"/>
              </a:solidFill>
            </a:endParaRPr>
          </a:p>
          <a:p>
            <a:r>
              <a:rPr lang="es-MX" dirty="0">
                <a:solidFill>
                  <a:srgbClr val="FFFFFF"/>
                </a:solidFill>
              </a:rPr>
              <a:t>Materia: Desarrollo Basado en Modelos</a:t>
            </a:r>
          </a:p>
          <a:p>
            <a:r>
              <a:rPr lang="es-MX" dirty="0">
                <a:solidFill>
                  <a:srgbClr val="FFFFFF"/>
                </a:solidFill>
              </a:rPr>
              <a:t>Profesor: Juan Manuel González Calleros</a:t>
            </a:r>
            <a:br>
              <a:rPr lang="es-MX" dirty="0">
                <a:solidFill>
                  <a:srgbClr val="FFFFFF"/>
                </a:solidFill>
              </a:rPr>
            </a:br>
            <a:r>
              <a:rPr lang="es-MX" dirty="0">
                <a:solidFill>
                  <a:srgbClr val="FFFFFF"/>
                </a:solidFill>
              </a:rPr>
              <a:t>Alumno: Vicente Zavaleta Sanchez</a:t>
            </a:r>
          </a:p>
          <a:p>
            <a:r>
              <a:rPr lang="es-MX" dirty="0">
                <a:solidFill>
                  <a:srgbClr val="FFFFFF"/>
                </a:solidFill>
              </a:rPr>
              <a:t>Matricula: 202062102</a:t>
            </a:r>
          </a:p>
        </p:txBody>
      </p:sp>
      <p:sp>
        <p:nvSpPr>
          <p:cNvPr id="5" name="Título 1">
            <a:extLst>
              <a:ext uri="{FF2B5EF4-FFF2-40B4-BE49-F238E27FC236}">
                <a16:creationId xmlns:a16="http://schemas.microsoft.com/office/drawing/2014/main" id="{C31ECBFC-3710-1D65-C9CF-EA5434484FC2}"/>
              </a:ext>
            </a:extLst>
          </p:cNvPr>
          <p:cNvSpPr txBox="1">
            <a:spLocks/>
          </p:cNvSpPr>
          <p:nvPr/>
        </p:nvSpPr>
        <p:spPr>
          <a:xfrm>
            <a:off x="638955" y="1395053"/>
            <a:ext cx="5660245" cy="1821774"/>
          </a:xfrm>
          <a:prstGeom prst="rect">
            <a:avLst/>
          </a:prstGeom>
        </p:spPr>
        <p:txBody>
          <a:bodyPr vert="horz" lIns="91440" tIns="45720" rIns="91440" bIns="45720" rtlCol="0" anchor="t">
            <a:normAutofit fontScale="90000"/>
          </a:bodyPr>
          <a:lstStyle>
            <a:lvl1pPr algn="l" defTabSz="914400" rtl="0" eaLnBrk="1" latinLnBrk="0" hangingPunct="1">
              <a:lnSpc>
                <a:spcPct val="100000"/>
              </a:lnSpc>
              <a:spcBef>
                <a:spcPct val="0"/>
              </a:spcBef>
              <a:buNone/>
              <a:defRPr sz="5200" kern="1200">
                <a:solidFill>
                  <a:schemeClr val="tx2">
                    <a:lumMod val="60000"/>
                    <a:lumOff val="40000"/>
                  </a:schemeClr>
                </a:solidFill>
                <a:latin typeface="+mj-lt"/>
                <a:ea typeface="+mj-ea"/>
                <a:cs typeface="+mj-cs"/>
              </a:defRPr>
            </a:lvl1pPr>
          </a:lstStyle>
          <a:p>
            <a:r>
              <a:rPr lang="es-MX" sz="4900" dirty="0">
                <a:solidFill>
                  <a:srgbClr val="FFFFFF"/>
                </a:solidFill>
              </a:rPr>
              <a:t>Presentación del Proyecto </a:t>
            </a:r>
            <a:r>
              <a:rPr lang="es-MX" sz="4900" dirty="0" err="1">
                <a:solidFill>
                  <a:srgbClr val="FFFFFF"/>
                </a:solidFill>
              </a:rPr>
              <a:t>MyBusProyect</a:t>
            </a:r>
            <a:endParaRPr lang="es-MX" dirty="0">
              <a:solidFill>
                <a:srgbClr val="FFFFFF"/>
              </a:solidFill>
            </a:endParaRPr>
          </a:p>
        </p:txBody>
      </p:sp>
    </p:spTree>
    <p:extLst>
      <p:ext uri="{BB962C8B-B14F-4D97-AF65-F5344CB8AC3E}">
        <p14:creationId xmlns:p14="http://schemas.microsoft.com/office/powerpoint/2010/main" val="87273277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9E0053-0F50-F103-A2A3-0F2F66E060DD}"/>
              </a:ext>
            </a:extLst>
          </p:cNvPr>
          <p:cNvSpPr>
            <a:spLocks noGrp="1"/>
          </p:cNvSpPr>
          <p:nvPr>
            <p:ph type="title"/>
          </p:nvPr>
        </p:nvSpPr>
        <p:spPr/>
        <p:txBody>
          <a:bodyPr>
            <a:normAutofit fontScale="90000"/>
          </a:bodyPr>
          <a:lstStyle/>
          <a:p>
            <a:r>
              <a:rPr lang="es-MX" sz="4400" dirty="0"/>
              <a:t>Diagrama de secuencia para Funcionalidad del Mapa</a:t>
            </a:r>
            <a:endParaRPr lang="es-MX" dirty="0"/>
          </a:p>
        </p:txBody>
      </p:sp>
      <p:sp>
        <p:nvSpPr>
          <p:cNvPr id="3" name="Marcador de contenido 2">
            <a:extLst>
              <a:ext uri="{FF2B5EF4-FFF2-40B4-BE49-F238E27FC236}">
                <a16:creationId xmlns:a16="http://schemas.microsoft.com/office/drawing/2014/main" id="{E2D65847-377C-5B1F-7482-75A5A84140E0}"/>
              </a:ext>
            </a:extLst>
          </p:cNvPr>
          <p:cNvSpPr>
            <a:spLocks noGrp="1"/>
          </p:cNvSpPr>
          <p:nvPr>
            <p:ph idx="1"/>
          </p:nvPr>
        </p:nvSpPr>
        <p:spPr>
          <a:xfrm>
            <a:off x="838200" y="2189408"/>
            <a:ext cx="4428744" cy="4065088"/>
          </a:xfrm>
        </p:spPr>
        <p:txBody>
          <a:bodyPr>
            <a:normAutofit lnSpcReduction="10000"/>
          </a:bodyPr>
          <a:lstStyle/>
          <a:p>
            <a:pPr marL="0" indent="0" algn="just">
              <a:buNone/>
            </a:pPr>
            <a:r>
              <a:rPr lang="es-MX" sz="1600" dirty="0"/>
              <a:t>Este diagrama representa los procesos que se llevan a cabo para representar correctamente las solicitudes del usuario sobre el mapa, el usuario realiza la solicitud de mapa, la página web envía los datos de la solicitud al JS, este procesara los datos y enviara una solicitud a la BD para obtener los datos necesarios, la BD devolverá los datos, el JS procesara los datos obtenidos de la BD y enviara varias solicitudes al servicio de </a:t>
            </a:r>
            <a:r>
              <a:rPr lang="es-MX" sz="1600" dirty="0" err="1"/>
              <a:t>Leaflet</a:t>
            </a:r>
            <a:r>
              <a:rPr lang="es-MX" sz="1600" dirty="0"/>
              <a:t> el cual regresara sus respuestas al JS y nuevamente procesara las respuestas obtenidas, después enviara la información a representar a la página web que será encargado de procesar los cambios y mostrar el resultado final de la solicitud del cliente.</a:t>
            </a:r>
          </a:p>
        </p:txBody>
      </p:sp>
      <p:pic>
        <p:nvPicPr>
          <p:cNvPr id="4" name="Imagen 3">
            <a:extLst>
              <a:ext uri="{FF2B5EF4-FFF2-40B4-BE49-F238E27FC236}">
                <a16:creationId xmlns:a16="http://schemas.microsoft.com/office/drawing/2014/main" id="{676E8111-0E5D-A700-4071-ACC026072740}"/>
              </a:ext>
            </a:extLst>
          </p:cNvPr>
          <p:cNvPicPr>
            <a:picLocks noChangeAspect="1"/>
          </p:cNvPicPr>
          <p:nvPr/>
        </p:nvPicPr>
        <p:blipFill>
          <a:blip r:embed="rId2"/>
          <a:stretch>
            <a:fillRect/>
          </a:stretch>
        </p:blipFill>
        <p:spPr>
          <a:xfrm>
            <a:off x="5422162" y="2189408"/>
            <a:ext cx="6120000" cy="3672988"/>
          </a:xfrm>
          <a:prstGeom prst="rect">
            <a:avLst/>
          </a:prstGeom>
        </p:spPr>
      </p:pic>
    </p:spTree>
    <p:extLst>
      <p:ext uri="{BB962C8B-B14F-4D97-AF65-F5344CB8AC3E}">
        <p14:creationId xmlns:p14="http://schemas.microsoft.com/office/powerpoint/2010/main" val="4255591003"/>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44A7B6-44A4-5964-F7E7-80022CB1C6A3}"/>
              </a:ext>
            </a:extLst>
          </p:cNvPr>
          <p:cNvSpPr>
            <a:spLocks noGrp="1"/>
          </p:cNvSpPr>
          <p:nvPr>
            <p:ph type="title"/>
          </p:nvPr>
        </p:nvSpPr>
        <p:spPr/>
        <p:txBody>
          <a:bodyPr/>
          <a:lstStyle/>
          <a:p>
            <a:r>
              <a:rPr lang="es-MX" dirty="0"/>
              <a:t>Diseño de la Base de Datos</a:t>
            </a:r>
          </a:p>
        </p:txBody>
      </p:sp>
      <p:sp>
        <p:nvSpPr>
          <p:cNvPr id="3" name="Marcador de contenido 2">
            <a:extLst>
              <a:ext uri="{FF2B5EF4-FFF2-40B4-BE49-F238E27FC236}">
                <a16:creationId xmlns:a16="http://schemas.microsoft.com/office/drawing/2014/main" id="{B4455756-E04F-92BA-152C-87BB5F2B9FBE}"/>
              </a:ext>
            </a:extLst>
          </p:cNvPr>
          <p:cNvSpPr>
            <a:spLocks noGrp="1"/>
          </p:cNvSpPr>
          <p:nvPr>
            <p:ph idx="1"/>
          </p:nvPr>
        </p:nvSpPr>
        <p:spPr>
          <a:xfrm>
            <a:off x="838200" y="2189408"/>
            <a:ext cx="4191000" cy="3821778"/>
          </a:xfrm>
        </p:spPr>
        <p:txBody>
          <a:bodyPr/>
          <a:lstStyle/>
          <a:p>
            <a:pPr marL="0" indent="0" algn="just">
              <a:buNone/>
            </a:pPr>
            <a:r>
              <a:rPr lang="es-MX" dirty="0"/>
              <a:t>Actualmente el diseño de la BD es el siguiente, donde cada clase cuenta con los atributos y el tipo de datos necesarios para enviar una respuesta con los datos necesarios para poder ser utilizados de manera correcta por el código actual de la página web.</a:t>
            </a:r>
          </a:p>
        </p:txBody>
      </p:sp>
      <p:pic>
        <p:nvPicPr>
          <p:cNvPr id="4" name="Imagen 3">
            <a:extLst>
              <a:ext uri="{FF2B5EF4-FFF2-40B4-BE49-F238E27FC236}">
                <a16:creationId xmlns:a16="http://schemas.microsoft.com/office/drawing/2014/main" id="{19D7ABFB-5D39-5ABE-88DC-C8101A55A2F4}"/>
              </a:ext>
            </a:extLst>
          </p:cNvPr>
          <p:cNvPicPr>
            <a:picLocks noChangeAspect="1"/>
          </p:cNvPicPr>
          <p:nvPr/>
        </p:nvPicPr>
        <p:blipFill rotWithShape="1">
          <a:blip r:embed="rId2"/>
          <a:srcRect r="22623"/>
          <a:stretch/>
        </p:blipFill>
        <p:spPr>
          <a:xfrm>
            <a:off x="5096583" y="2333406"/>
            <a:ext cx="6257217" cy="3533781"/>
          </a:xfrm>
          <a:prstGeom prst="rect">
            <a:avLst/>
          </a:prstGeom>
        </p:spPr>
      </p:pic>
    </p:spTree>
    <p:extLst>
      <p:ext uri="{BB962C8B-B14F-4D97-AF65-F5344CB8AC3E}">
        <p14:creationId xmlns:p14="http://schemas.microsoft.com/office/powerpoint/2010/main" val="108836475"/>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88" name="Rectangle 1087">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90" name="Group 1089">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1091" name="Straight Connector 1090">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92" name="Straight Connector 1091">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93" name="Straight Connector 1092">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94" name="Straight Connector 1093">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95"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096"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1098" name="Rectangle 1097">
            <a:extLst>
              <a:ext uri="{FF2B5EF4-FFF2-40B4-BE49-F238E27FC236}">
                <a16:creationId xmlns:a16="http://schemas.microsoft.com/office/drawing/2014/main" id="{916F6374-2300-41FF-BA7E-22FADCD95D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0" name="Rectangle 1099">
            <a:extLst>
              <a:ext uri="{FF2B5EF4-FFF2-40B4-BE49-F238E27FC236}">
                <a16:creationId xmlns:a16="http://schemas.microsoft.com/office/drawing/2014/main" id="{90864D9E-0A0C-482E-86DE-9C4E729C38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38"/>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EB7FBD11-8AA6-8F42-159E-ED2C933927C7}"/>
              </a:ext>
            </a:extLst>
          </p:cNvPr>
          <p:cNvSpPr>
            <a:spLocks noGrp="1"/>
          </p:cNvSpPr>
          <p:nvPr>
            <p:ph type="title"/>
          </p:nvPr>
        </p:nvSpPr>
        <p:spPr>
          <a:xfrm>
            <a:off x="847726" y="579694"/>
            <a:ext cx="3910046" cy="2930269"/>
          </a:xfrm>
        </p:spPr>
        <p:txBody>
          <a:bodyPr vert="horz" lIns="91440" tIns="45720" rIns="91440" bIns="45720" rtlCol="0" anchor="b">
            <a:normAutofit/>
          </a:bodyPr>
          <a:lstStyle/>
          <a:p>
            <a:r>
              <a:rPr lang="en-US" sz="5200" dirty="0"/>
              <a:t>Manual de </a:t>
            </a:r>
            <a:r>
              <a:rPr lang="en-US" sz="5200" dirty="0" err="1"/>
              <a:t>usuario</a:t>
            </a:r>
            <a:endParaRPr lang="en-US" sz="5200" dirty="0"/>
          </a:p>
        </p:txBody>
      </p:sp>
      <p:grpSp>
        <p:nvGrpSpPr>
          <p:cNvPr id="1102" name="Group 1101">
            <a:extLst>
              <a:ext uri="{FF2B5EF4-FFF2-40B4-BE49-F238E27FC236}">
                <a16:creationId xmlns:a16="http://schemas.microsoft.com/office/drawing/2014/main" id="{3E247A8E-84A7-4C10-A5E3-19A4C52341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71535" y="-6437"/>
            <a:ext cx="6400800" cy="6864437"/>
            <a:chOff x="5171535" y="-6437"/>
            <a:chExt cx="6400800" cy="6864437"/>
          </a:xfrm>
        </p:grpSpPr>
        <p:cxnSp>
          <p:nvCxnSpPr>
            <p:cNvPr id="1103" name="Straight Connector 1102">
              <a:extLst>
                <a:ext uri="{FF2B5EF4-FFF2-40B4-BE49-F238E27FC236}">
                  <a16:creationId xmlns:a16="http://schemas.microsoft.com/office/drawing/2014/main" id="{D01E67E4-6B86-40A6-A391-AAE91E410A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8340813" y="5761025"/>
              <a:ext cx="0" cy="507813"/>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04" name="Straight Connector 1103">
              <a:extLst>
                <a:ext uri="{FF2B5EF4-FFF2-40B4-BE49-F238E27FC236}">
                  <a16:creationId xmlns:a16="http://schemas.microsoft.com/office/drawing/2014/main" id="{F7785565-8AC8-4BDE-A928-0CF99C2CC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8340813" y="579694"/>
              <a:ext cx="0" cy="445068"/>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05" name="Straight Connector 1104">
              <a:extLst>
                <a:ext uri="{FF2B5EF4-FFF2-40B4-BE49-F238E27FC236}">
                  <a16:creationId xmlns:a16="http://schemas.microsoft.com/office/drawing/2014/main" id="{5B800634-C48C-4DEC-ADE0-9DBD3892FF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866"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18" name="Straight Connector 1105">
              <a:extLst>
                <a:ext uri="{FF2B5EF4-FFF2-40B4-BE49-F238E27FC236}">
                  <a16:creationId xmlns:a16="http://schemas.microsoft.com/office/drawing/2014/main" id="{84BC3379-DCF9-4AFD-9E5C-96195311AD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07" name="Straight Connector 1106">
              <a:extLst>
                <a:ext uri="{FF2B5EF4-FFF2-40B4-BE49-F238E27FC236}">
                  <a16:creationId xmlns:a16="http://schemas.microsoft.com/office/drawing/2014/main" id="{04951568-25F6-4A2C-AE22-4B101B4B09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580248"/>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08" name="Straight Connector 1107">
              <a:extLst>
                <a:ext uri="{FF2B5EF4-FFF2-40B4-BE49-F238E27FC236}">
                  <a16:creationId xmlns:a16="http://schemas.microsoft.com/office/drawing/2014/main" id="{CE1BA811-AEFE-4240-B1B6-A4DA010E4A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6275645"/>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109" name="Freeform: Shape 1108">
              <a:extLst>
                <a:ext uri="{FF2B5EF4-FFF2-40B4-BE49-F238E27FC236}">
                  <a16:creationId xmlns:a16="http://schemas.microsoft.com/office/drawing/2014/main" id="{118F67E6-57B7-459D-817E-C53BA83D02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586979" y="1024758"/>
              <a:ext cx="5514457" cy="4736267"/>
            </a:xfrm>
            <a:custGeom>
              <a:avLst/>
              <a:gdLst>
                <a:gd name="connsiteX0" fmla="*/ 1700213 w 3400426"/>
                <a:gd name="connsiteY0" fmla="*/ 2920565 h 2920565"/>
                <a:gd name="connsiteX1" fmla="*/ 0 w 3400426"/>
                <a:gd name="connsiteY1" fmla="*/ 1220352 h 2920565"/>
                <a:gd name="connsiteX2" fmla="*/ 0 w 3400426"/>
                <a:gd name="connsiteY2" fmla="*/ 615515 h 2920565"/>
                <a:gd name="connsiteX3" fmla="*/ 0 w 3400426"/>
                <a:gd name="connsiteY3" fmla="*/ 0 h 2920565"/>
                <a:gd name="connsiteX4" fmla="*/ 3400426 w 3400426"/>
                <a:gd name="connsiteY4" fmla="*/ 0 h 2920565"/>
                <a:gd name="connsiteX5" fmla="*/ 3400426 w 3400426"/>
                <a:gd name="connsiteY5" fmla="*/ 1220352 h 2920565"/>
                <a:gd name="connsiteX6" fmla="*/ 1700213 w 3400426"/>
                <a:gd name="connsiteY6" fmla="*/ 2920565 h 2920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00426" h="2920565">
                  <a:moveTo>
                    <a:pt x="1700213" y="2920565"/>
                  </a:moveTo>
                  <a:cubicBezTo>
                    <a:pt x="761211" y="2920565"/>
                    <a:pt x="0" y="2159354"/>
                    <a:pt x="0" y="1220352"/>
                  </a:cubicBezTo>
                  <a:lnTo>
                    <a:pt x="0" y="615515"/>
                  </a:lnTo>
                  <a:lnTo>
                    <a:pt x="0" y="0"/>
                  </a:lnTo>
                  <a:lnTo>
                    <a:pt x="3400426" y="0"/>
                  </a:lnTo>
                  <a:lnTo>
                    <a:pt x="3400426" y="1220352"/>
                  </a:lnTo>
                  <a:cubicBezTo>
                    <a:pt x="3400426" y="2159354"/>
                    <a:pt x="2639215" y="2920565"/>
                    <a:pt x="1700213" y="2920565"/>
                  </a:cubicBezTo>
                  <a:close/>
                </a:path>
              </a:pathLst>
            </a:custGeom>
            <a:solidFill>
              <a:srgbClr val="FFFFFF"/>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1026" name="Picture 2" descr="Cómo escribir un manual de usuario - Guía completa">
            <a:extLst>
              <a:ext uri="{FF2B5EF4-FFF2-40B4-BE49-F238E27FC236}">
                <a16:creationId xmlns:a16="http://schemas.microsoft.com/office/drawing/2014/main" id="{4B5F37FD-D554-EED8-6B71-FCA065625E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1295" b="22455"/>
          <a:stretch/>
        </p:blipFill>
        <p:spPr bwMode="auto">
          <a:xfrm>
            <a:off x="6478891" y="2699467"/>
            <a:ext cx="3723844" cy="2094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9637151"/>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B3D09C6C-70BE-0F52-9032-4CCE9C1535B9}"/>
              </a:ext>
            </a:extLst>
          </p:cNvPr>
          <p:cNvPicPr>
            <a:picLocks noChangeAspect="1"/>
          </p:cNvPicPr>
          <p:nvPr/>
        </p:nvPicPr>
        <p:blipFill>
          <a:blip r:embed="rId2"/>
          <a:stretch>
            <a:fillRect/>
          </a:stretch>
        </p:blipFill>
        <p:spPr>
          <a:xfrm>
            <a:off x="1236000" y="695250"/>
            <a:ext cx="9720000" cy="5467500"/>
          </a:xfrm>
          <a:prstGeom prst="rect">
            <a:avLst/>
          </a:prstGeom>
        </p:spPr>
      </p:pic>
      <p:sp>
        <p:nvSpPr>
          <p:cNvPr id="6" name="Elipse 5">
            <a:extLst>
              <a:ext uri="{FF2B5EF4-FFF2-40B4-BE49-F238E27FC236}">
                <a16:creationId xmlns:a16="http://schemas.microsoft.com/office/drawing/2014/main" id="{57AAEF2A-D262-1E05-0FE9-8123E217FB10}"/>
              </a:ext>
            </a:extLst>
          </p:cNvPr>
          <p:cNvSpPr/>
          <p:nvPr/>
        </p:nvSpPr>
        <p:spPr>
          <a:xfrm>
            <a:off x="7089506" y="618761"/>
            <a:ext cx="1471933" cy="634852"/>
          </a:xfrm>
          <a:prstGeom prst="ellipse">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7" name="Elipse 6">
            <a:extLst>
              <a:ext uri="{FF2B5EF4-FFF2-40B4-BE49-F238E27FC236}">
                <a16:creationId xmlns:a16="http://schemas.microsoft.com/office/drawing/2014/main" id="{29BB0E42-5B0A-5C25-457D-E68802C7A31A}"/>
              </a:ext>
            </a:extLst>
          </p:cNvPr>
          <p:cNvSpPr/>
          <p:nvPr/>
        </p:nvSpPr>
        <p:spPr>
          <a:xfrm>
            <a:off x="8340661" y="618761"/>
            <a:ext cx="1471933" cy="634852"/>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8" name="Elipse 7">
            <a:extLst>
              <a:ext uri="{FF2B5EF4-FFF2-40B4-BE49-F238E27FC236}">
                <a16:creationId xmlns:a16="http://schemas.microsoft.com/office/drawing/2014/main" id="{58BAC186-72D9-9DEA-70DF-1232ED16B0BF}"/>
              </a:ext>
            </a:extLst>
          </p:cNvPr>
          <p:cNvSpPr/>
          <p:nvPr/>
        </p:nvSpPr>
        <p:spPr>
          <a:xfrm>
            <a:off x="9591816" y="618761"/>
            <a:ext cx="1471933" cy="634852"/>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9" name="CuadroTexto 8">
            <a:extLst>
              <a:ext uri="{FF2B5EF4-FFF2-40B4-BE49-F238E27FC236}">
                <a16:creationId xmlns:a16="http://schemas.microsoft.com/office/drawing/2014/main" id="{4BC324EA-7C43-CB2E-6A51-259734B519CF}"/>
              </a:ext>
            </a:extLst>
          </p:cNvPr>
          <p:cNvSpPr txBox="1"/>
          <p:nvPr/>
        </p:nvSpPr>
        <p:spPr>
          <a:xfrm>
            <a:off x="8259097" y="1548581"/>
            <a:ext cx="2868560" cy="923330"/>
          </a:xfrm>
          <a:prstGeom prst="rect">
            <a:avLst/>
          </a:prstGeom>
          <a:noFill/>
        </p:spPr>
        <p:txBody>
          <a:bodyPr wrap="square" rtlCol="0">
            <a:spAutoFit/>
          </a:bodyPr>
          <a:lstStyle/>
          <a:p>
            <a:pPr algn="ctr"/>
            <a:r>
              <a:rPr lang="es-MX" dirty="0"/>
              <a:t>Da clic en uno de los botones para visitar la pagina </a:t>
            </a:r>
          </a:p>
        </p:txBody>
      </p:sp>
    </p:spTree>
    <p:extLst>
      <p:ext uri="{BB962C8B-B14F-4D97-AF65-F5344CB8AC3E}">
        <p14:creationId xmlns:p14="http://schemas.microsoft.com/office/powerpoint/2010/main" val="22857305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arn(inVertic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down)">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29A51303-7D2C-DA11-A565-F66890BAD1A8}"/>
              </a:ext>
            </a:extLst>
          </p:cNvPr>
          <p:cNvPicPr>
            <a:picLocks noChangeAspect="1"/>
          </p:cNvPicPr>
          <p:nvPr/>
        </p:nvPicPr>
        <p:blipFill>
          <a:blip r:embed="rId2"/>
          <a:stretch>
            <a:fillRect/>
          </a:stretch>
        </p:blipFill>
        <p:spPr>
          <a:xfrm>
            <a:off x="1236000" y="695250"/>
            <a:ext cx="9720000" cy="5467500"/>
          </a:xfrm>
          <a:prstGeom prst="rect">
            <a:avLst/>
          </a:prstGeom>
        </p:spPr>
      </p:pic>
      <p:sp>
        <p:nvSpPr>
          <p:cNvPr id="2" name="Rectángulo: esquinas redondeadas 1">
            <a:extLst>
              <a:ext uri="{FF2B5EF4-FFF2-40B4-BE49-F238E27FC236}">
                <a16:creationId xmlns:a16="http://schemas.microsoft.com/office/drawing/2014/main" id="{F3A5A78F-B50C-64E8-C43A-D395B9A48BC0}"/>
              </a:ext>
            </a:extLst>
          </p:cNvPr>
          <p:cNvSpPr/>
          <p:nvPr/>
        </p:nvSpPr>
        <p:spPr>
          <a:xfrm>
            <a:off x="5303520" y="3364992"/>
            <a:ext cx="1664208" cy="603504"/>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3" name="Rectángulo: esquinas redondeadas 2">
            <a:extLst>
              <a:ext uri="{FF2B5EF4-FFF2-40B4-BE49-F238E27FC236}">
                <a16:creationId xmlns:a16="http://schemas.microsoft.com/office/drawing/2014/main" id="{486F6F52-ED84-0EE3-59D4-C93DF7C36998}"/>
              </a:ext>
            </a:extLst>
          </p:cNvPr>
          <p:cNvSpPr/>
          <p:nvPr/>
        </p:nvSpPr>
        <p:spPr>
          <a:xfrm>
            <a:off x="5623560" y="4105656"/>
            <a:ext cx="1005840" cy="237744"/>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4" name="Rectángulo: esquinas redondeadas 3">
            <a:extLst>
              <a:ext uri="{FF2B5EF4-FFF2-40B4-BE49-F238E27FC236}">
                <a16:creationId xmlns:a16="http://schemas.microsoft.com/office/drawing/2014/main" id="{F915B569-6411-D377-CD38-2638CD1111ED}"/>
              </a:ext>
            </a:extLst>
          </p:cNvPr>
          <p:cNvSpPr/>
          <p:nvPr/>
        </p:nvSpPr>
        <p:spPr>
          <a:xfrm>
            <a:off x="5861304" y="4709160"/>
            <a:ext cx="1106424" cy="338328"/>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5" name="Rectángulo: esquinas redondeadas 4">
            <a:extLst>
              <a:ext uri="{FF2B5EF4-FFF2-40B4-BE49-F238E27FC236}">
                <a16:creationId xmlns:a16="http://schemas.microsoft.com/office/drawing/2014/main" id="{7B217851-1B54-C579-97AB-46535761E763}"/>
              </a:ext>
            </a:extLst>
          </p:cNvPr>
          <p:cNvSpPr/>
          <p:nvPr/>
        </p:nvSpPr>
        <p:spPr>
          <a:xfrm>
            <a:off x="5422392" y="3968496"/>
            <a:ext cx="1371600" cy="137160"/>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7" name="CuadroTexto 6">
            <a:extLst>
              <a:ext uri="{FF2B5EF4-FFF2-40B4-BE49-F238E27FC236}">
                <a16:creationId xmlns:a16="http://schemas.microsoft.com/office/drawing/2014/main" id="{08048B6B-F9A0-3E46-42CA-B59042FF8301}"/>
              </a:ext>
            </a:extLst>
          </p:cNvPr>
          <p:cNvSpPr txBox="1"/>
          <p:nvPr/>
        </p:nvSpPr>
        <p:spPr>
          <a:xfrm>
            <a:off x="7670000" y="1435608"/>
            <a:ext cx="3170825" cy="1200329"/>
          </a:xfrm>
          <a:prstGeom prst="rect">
            <a:avLst/>
          </a:prstGeom>
          <a:noFill/>
        </p:spPr>
        <p:txBody>
          <a:bodyPr wrap="square" rtlCol="0">
            <a:spAutoFit/>
          </a:bodyPr>
          <a:lstStyle/>
          <a:p>
            <a:pPr algn="just"/>
            <a:r>
              <a:rPr lang="es-MX" dirty="0"/>
              <a:t>Para iniciar sesión se requiere ingresar el email y la contraseña de nuestra cuenta</a:t>
            </a:r>
          </a:p>
        </p:txBody>
      </p:sp>
      <p:sp>
        <p:nvSpPr>
          <p:cNvPr id="9" name="CuadroTexto 8">
            <a:extLst>
              <a:ext uri="{FF2B5EF4-FFF2-40B4-BE49-F238E27FC236}">
                <a16:creationId xmlns:a16="http://schemas.microsoft.com/office/drawing/2014/main" id="{85EDF96B-DC53-5AF7-EFAC-BC031F8493DA}"/>
              </a:ext>
            </a:extLst>
          </p:cNvPr>
          <p:cNvSpPr txBox="1"/>
          <p:nvPr/>
        </p:nvSpPr>
        <p:spPr>
          <a:xfrm>
            <a:off x="7673420" y="2771481"/>
            <a:ext cx="3167406" cy="1200329"/>
          </a:xfrm>
          <a:prstGeom prst="rect">
            <a:avLst/>
          </a:prstGeom>
          <a:noFill/>
        </p:spPr>
        <p:txBody>
          <a:bodyPr wrap="square" rtlCol="0">
            <a:spAutoFit/>
          </a:bodyPr>
          <a:lstStyle/>
          <a:p>
            <a:pPr algn="just"/>
            <a:r>
              <a:rPr lang="es-MX" dirty="0"/>
              <a:t>En caso de no tener una cuenta hay un botón que te redireccionara a la página para crear una</a:t>
            </a:r>
          </a:p>
        </p:txBody>
      </p:sp>
      <p:sp>
        <p:nvSpPr>
          <p:cNvPr id="11" name="CuadroTexto 10">
            <a:extLst>
              <a:ext uri="{FF2B5EF4-FFF2-40B4-BE49-F238E27FC236}">
                <a16:creationId xmlns:a16="http://schemas.microsoft.com/office/drawing/2014/main" id="{8F1FEF82-AD5E-6A18-D13D-8677DC0EF8D0}"/>
              </a:ext>
            </a:extLst>
          </p:cNvPr>
          <p:cNvSpPr txBox="1"/>
          <p:nvPr/>
        </p:nvSpPr>
        <p:spPr>
          <a:xfrm>
            <a:off x="7670000" y="4224528"/>
            <a:ext cx="3167406" cy="1477328"/>
          </a:xfrm>
          <a:prstGeom prst="rect">
            <a:avLst/>
          </a:prstGeom>
          <a:noFill/>
        </p:spPr>
        <p:txBody>
          <a:bodyPr wrap="square" rtlCol="0">
            <a:spAutoFit/>
          </a:bodyPr>
          <a:lstStyle/>
          <a:p>
            <a:pPr algn="just"/>
            <a:r>
              <a:rPr lang="es-MX" dirty="0"/>
              <a:t>En caso de tener cuenta, pero no recordar la contraseña hay un botón que te redireccionara a la página para restaurarla</a:t>
            </a:r>
          </a:p>
        </p:txBody>
      </p:sp>
      <p:pic>
        <p:nvPicPr>
          <p:cNvPr id="8" name="Imagen 7">
            <a:extLst>
              <a:ext uri="{FF2B5EF4-FFF2-40B4-BE49-F238E27FC236}">
                <a16:creationId xmlns:a16="http://schemas.microsoft.com/office/drawing/2014/main" id="{C6D48F9B-8121-62BA-149E-8DAFB49F1441}"/>
              </a:ext>
            </a:extLst>
          </p:cNvPr>
          <p:cNvPicPr>
            <a:picLocks noChangeAspect="1"/>
          </p:cNvPicPr>
          <p:nvPr/>
        </p:nvPicPr>
        <p:blipFill>
          <a:blip r:embed="rId3"/>
          <a:stretch>
            <a:fillRect/>
          </a:stretch>
        </p:blipFill>
        <p:spPr>
          <a:xfrm>
            <a:off x="1236000" y="695250"/>
            <a:ext cx="9720000" cy="5467501"/>
          </a:xfrm>
          <a:prstGeom prst="rect">
            <a:avLst/>
          </a:prstGeom>
        </p:spPr>
      </p:pic>
      <p:sp>
        <p:nvSpPr>
          <p:cNvPr id="12" name="CuadroTexto 11">
            <a:extLst>
              <a:ext uri="{FF2B5EF4-FFF2-40B4-BE49-F238E27FC236}">
                <a16:creationId xmlns:a16="http://schemas.microsoft.com/office/drawing/2014/main" id="{016EDF3D-5EE5-AF14-AFB4-F0DEF3C20BCE}"/>
              </a:ext>
            </a:extLst>
          </p:cNvPr>
          <p:cNvSpPr txBox="1"/>
          <p:nvPr/>
        </p:nvSpPr>
        <p:spPr>
          <a:xfrm>
            <a:off x="1351174" y="1848151"/>
            <a:ext cx="3657600" cy="923330"/>
          </a:xfrm>
          <a:prstGeom prst="rect">
            <a:avLst/>
          </a:prstGeom>
          <a:noFill/>
        </p:spPr>
        <p:txBody>
          <a:bodyPr wrap="square" rtlCol="0">
            <a:spAutoFit/>
          </a:bodyPr>
          <a:lstStyle/>
          <a:p>
            <a:pPr algn="just"/>
            <a:r>
              <a:rPr lang="es-MX" dirty="0"/>
              <a:t>Si el correo o contraseña es incorrecta se mostrará un mensaje que lo intente de nuevo</a:t>
            </a:r>
          </a:p>
        </p:txBody>
      </p:sp>
    </p:spTree>
    <p:extLst>
      <p:ext uri="{BB962C8B-B14F-4D97-AF65-F5344CB8AC3E}">
        <p14:creationId xmlns:p14="http://schemas.microsoft.com/office/powerpoint/2010/main" val="168064148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down)">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arn(inVertical)">
                                      <p:cBhvr>
                                        <p:cTn id="18" dur="500"/>
                                        <p:tgtEl>
                                          <p:spTgt spid="4"/>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barn(inVertical)">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down)">
                                      <p:cBhvr>
                                        <p:cTn id="26" dur="500"/>
                                        <p:tgtEl>
                                          <p:spTgt spid="11"/>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ipe(down)">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down)">
                                      <p:cBhvr>
                                        <p:cTn id="34" dur="500"/>
                                        <p:tgtEl>
                                          <p:spTgt spid="12"/>
                                        </p:tgtEl>
                                      </p:cBhvr>
                                    </p:animEffect>
                                  </p:childTnLst>
                                </p:cTn>
                              </p:par>
                              <p:par>
                                <p:cTn id="35" presetID="22" presetClass="entr" presetSubtype="4"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wipe(down)">
                                      <p:cBhvr>
                                        <p:cTn id="3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7" grpId="0"/>
      <p:bldP spid="9" grpId="0"/>
      <p:bldP spid="11"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19E1CCE-4678-755E-3630-F255E4CB7A32}"/>
              </a:ext>
            </a:extLst>
          </p:cNvPr>
          <p:cNvPicPr>
            <a:picLocks noChangeAspect="1"/>
          </p:cNvPicPr>
          <p:nvPr/>
        </p:nvPicPr>
        <p:blipFill>
          <a:blip r:embed="rId2"/>
          <a:stretch>
            <a:fillRect/>
          </a:stretch>
        </p:blipFill>
        <p:spPr>
          <a:xfrm>
            <a:off x="1236000" y="695250"/>
            <a:ext cx="9720000" cy="5467500"/>
          </a:xfrm>
          <a:prstGeom prst="rect">
            <a:avLst/>
          </a:prstGeom>
        </p:spPr>
      </p:pic>
      <p:sp>
        <p:nvSpPr>
          <p:cNvPr id="2" name="Rectángulo: esquinas redondeadas 1">
            <a:extLst>
              <a:ext uri="{FF2B5EF4-FFF2-40B4-BE49-F238E27FC236}">
                <a16:creationId xmlns:a16="http://schemas.microsoft.com/office/drawing/2014/main" id="{3742A1C8-6DA9-A5EA-9282-C2C72897C67F}"/>
              </a:ext>
            </a:extLst>
          </p:cNvPr>
          <p:cNvSpPr/>
          <p:nvPr/>
        </p:nvSpPr>
        <p:spPr>
          <a:xfrm>
            <a:off x="5094732" y="3685032"/>
            <a:ext cx="2002536" cy="758952"/>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endParaRPr lang="es-MX"/>
          </a:p>
        </p:txBody>
      </p:sp>
      <p:sp>
        <p:nvSpPr>
          <p:cNvPr id="4" name="Rectángulo: esquinas redondeadas 3">
            <a:extLst>
              <a:ext uri="{FF2B5EF4-FFF2-40B4-BE49-F238E27FC236}">
                <a16:creationId xmlns:a16="http://schemas.microsoft.com/office/drawing/2014/main" id="{C7A48AD9-CACE-E502-6182-E810E524D705}"/>
              </a:ext>
            </a:extLst>
          </p:cNvPr>
          <p:cNvSpPr/>
          <p:nvPr/>
        </p:nvSpPr>
        <p:spPr>
          <a:xfrm>
            <a:off x="5733288" y="4498848"/>
            <a:ext cx="768096" cy="276786"/>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endParaRPr lang="es-MX"/>
          </a:p>
        </p:txBody>
      </p:sp>
      <p:sp>
        <p:nvSpPr>
          <p:cNvPr id="6" name="CuadroTexto 5">
            <a:extLst>
              <a:ext uri="{FF2B5EF4-FFF2-40B4-BE49-F238E27FC236}">
                <a16:creationId xmlns:a16="http://schemas.microsoft.com/office/drawing/2014/main" id="{A2BC843B-168E-014B-2E5F-39DA133719FC}"/>
              </a:ext>
            </a:extLst>
          </p:cNvPr>
          <p:cNvSpPr txBox="1"/>
          <p:nvPr/>
        </p:nvSpPr>
        <p:spPr>
          <a:xfrm>
            <a:off x="7552944" y="1664208"/>
            <a:ext cx="3182112" cy="1477328"/>
          </a:xfrm>
          <a:prstGeom prst="rect">
            <a:avLst/>
          </a:prstGeom>
          <a:noFill/>
        </p:spPr>
        <p:txBody>
          <a:bodyPr wrap="square" rtlCol="0">
            <a:spAutoFit/>
          </a:bodyPr>
          <a:lstStyle/>
          <a:p>
            <a:pPr algn="just"/>
            <a:r>
              <a:rPr lang="es-MX" dirty="0"/>
              <a:t>Para crear una cuenta se requiere llenar el formulario con una dirección de correo valido y una contraseña de al menos 8 caracteres</a:t>
            </a:r>
          </a:p>
        </p:txBody>
      </p:sp>
      <p:pic>
        <p:nvPicPr>
          <p:cNvPr id="5" name="Imagen 4">
            <a:extLst>
              <a:ext uri="{FF2B5EF4-FFF2-40B4-BE49-F238E27FC236}">
                <a16:creationId xmlns:a16="http://schemas.microsoft.com/office/drawing/2014/main" id="{4DF10559-85FC-E230-D573-9AED23CA4155}"/>
              </a:ext>
            </a:extLst>
          </p:cNvPr>
          <p:cNvPicPr>
            <a:picLocks noChangeAspect="1"/>
          </p:cNvPicPr>
          <p:nvPr/>
        </p:nvPicPr>
        <p:blipFill>
          <a:blip r:embed="rId3"/>
          <a:stretch>
            <a:fillRect/>
          </a:stretch>
        </p:blipFill>
        <p:spPr>
          <a:xfrm>
            <a:off x="1236000" y="695250"/>
            <a:ext cx="9720000" cy="5467500"/>
          </a:xfrm>
          <a:prstGeom prst="rect">
            <a:avLst/>
          </a:prstGeom>
        </p:spPr>
      </p:pic>
      <p:sp>
        <p:nvSpPr>
          <p:cNvPr id="8" name="Rectángulo: esquinas redondeadas 7">
            <a:extLst>
              <a:ext uri="{FF2B5EF4-FFF2-40B4-BE49-F238E27FC236}">
                <a16:creationId xmlns:a16="http://schemas.microsoft.com/office/drawing/2014/main" id="{35D2D621-B291-7844-5E03-BCB35FBD4BD9}"/>
              </a:ext>
            </a:extLst>
          </p:cNvPr>
          <p:cNvSpPr/>
          <p:nvPr/>
        </p:nvSpPr>
        <p:spPr>
          <a:xfrm>
            <a:off x="5221224" y="4306824"/>
            <a:ext cx="1810512" cy="276786"/>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9" name="CuadroTexto 8">
            <a:extLst>
              <a:ext uri="{FF2B5EF4-FFF2-40B4-BE49-F238E27FC236}">
                <a16:creationId xmlns:a16="http://schemas.microsoft.com/office/drawing/2014/main" id="{045B0652-6E61-8A14-8E61-98630054656E}"/>
              </a:ext>
            </a:extLst>
          </p:cNvPr>
          <p:cNvSpPr txBox="1"/>
          <p:nvPr/>
        </p:nvSpPr>
        <p:spPr>
          <a:xfrm>
            <a:off x="1362492" y="1289304"/>
            <a:ext cx="3276565" cy="1477328"/>
          </a:xfrm>
          <a:prstGeom prst="rect">
            <a:avLst/>
          </a:prstGeom>
          <a:noFill/>
        </p:spPr>
        <p:txBody>
          <a:bodyPr wrap="square" rtlCol="0">
            <a:spAutoFit/>
          </a:bodyPr>
          <a:lstStyle/>
          <a:p>
            <a:pPr algn="just"/>
            <a:r>
              <a:rPr lang="es-MX" dirty="0"/>
              <a:t>En caso de que el email este actualmente en uso se mostrara un mensaje indicando que el correo actualmente está utilizado</a:t>
            </a:r>
          </a:p>
        </p:txBody>
      </p:sp>
      <p:pic>
        <p:nvPicPr>
          <p:cNvPr id="7" name="Imagen 6">
            <a:extLst>
              <a:ext uri="{FF2B5EF4-FFF2-40B4-BE49-F238E27FC236}">
                <a16:creationId xmlns:a16="http://schemas.microsoft.com/office/drawing/2014/main" id="{B610B42F-3756-52B7-E24A-6DAE2E20FEA2}"/>
              </a:ext>
            </a:extLst>
          </p:cNvPr>
          <p:cNvPicPr>
            <a:picLocks noChangeAspect="1"/>
          </p:cNvPicPr>
          <p:nvPr/>
        </p:nvPicPr>
        <p:blipFill>
          <a:blip r:embed="rId4"/>
          <a:stretch>
            <a:fillRect/>
          </a:stretch>
        </p:blipFill>
        <p:spPr>
          <a:xfrm>
            <a:off x="1236000" y="695249"/>
            <a:ext cx="9720000" cy="5467501"/>
          </a:xfrm>
          <a:prstGeom prst="rect">
            <a:avLst/>
          </a:prstGeom>
        </p:spPr>
      </p:pic>
      <p:sp>
        <p:nvSpPr>
          <p:cNvPr id="10" name="CuadroTexto 9">
            <a:extLst>
              <a:ext uri="{FF2B5EF4-FFF2-40B4-BE49-F238E27FC236}">
                <a16:creationId xmlns:a16="http://schemas.microsoft.com/office/drawing/2014/main" id="{9BF5C48A-E67C-24B4-B60A-6FB1F76623DD}"/>
              </a:ext>
            </a:extLst>
          </p:cNvPr>
          <p:cNvSpPr txBox="1"/>
          <p:nvPr/>
        </p:nvSpPr>
        <p:spPr>
          <a:xfrm>
            <a:off x="8193024" y="1289304"/>
            <a:ext cx="2542032" cy="2031325"/>
          </a:xfrm>
          <a:prstGeom prst="rect">
            <a:avLst/>
          </a:prstGeom>
          <a:noFill/>
        </p:spPr>
        <p:txBody>
          <a:bodyPr wrap="square" rtlCol="0">
            <a:spAutoFit/>
          </a:bodyPr>
          <a:lstStyle/>
          <a:p>
            <a:pPr algn="just"/>
            <a:r>
              <a:rPr lang="es-MX" dirty="0"/>
              <a:t>En caso de que la contraseña sea demasiado corta este indicara que la contraseña debe tener al menos 8 caracteres</a:t>
            </a:r>
          </a:p>
        </p:txBody>
      </p:sp>
      <p:sp>
        <p:nvSpPr>
          <p:cNvPr id="11" name="Rectángulo: esquinas redondeadas 10">
            <a:extLst>
              <a:ext uri="{FF2B5EF4-FFF2-40B4-BE49-F238E27FC236}">
                <a16:creationId xmlns:a16="http://schemas.microsoft.com/office/drawing/2014/main" id="{3433526D-ED2E-664F-4D5D-EC45946AF19F}"/>
              </a:ext>
            </a:extLst>
          </p:cNvPr>
          <p:cNvSpPr/>
          <p:nvPr/>
        </p:nvSpPr>
        <p:spPr>
          <a:xfrm>
            <a:off x="4765549" y="4306824"/>
            <a:ext cx="2695955" cy="276786"/>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358471932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down)">
                                      <p:cBhvr>
                                        <p:cTn id="10" dur="500"/>
                                        <p:tgtEl>
                                          <p:spTgt spid="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down)">
                                      <p:cBhvr>
                                        <p:cTn id="18" dur="500"/>
                                        <p:tgtEl>
                                          <p:spTgt spid="9"/>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down)">
                                      <p:cBhvr>
                                        <p:cTn id="21" dur="500"/>
                                        <p:tgtEl>
                                          <p:spTgt spid="8"/>
                                        </p:tgtEl>
                                      </p:cBhvr>
                                    </p:animEffect>
                                  </p:childTnLst>
                                </p:cTn>
                              </p:par>
                              <p:par>
                                <p:cTn id="22" presetID="22" presetClass="entr" presetSubtype="4"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down)">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down)">
                                      <p:cBhvr>
                                        <p:cTn id="29" dur="500"/>
                                        <p:tgtEl>
                                          <p:spTgt spid="11"/>
                                        </p:tgtEl>
                                      </p:cBhvr>
                                    </p:animEffect>
                                  </p:childTnLst>
                                </p:cTn>
                              </p:par>
                              <p:par>
                                <p:cTn id="30" presetID="22" presetClass="entr" presetSubtype="4"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00"/>
                                        <p:tgtEl>
                                          <p:spTgt spid="7"/>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down)">
                                      <p:cBhvr>
                                        <p:cTn id="3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p:bldP spid="8" grpId="0" animBg="1"/>
      <p:bldP spid="9" grpId="0"/>
      <p:bldP spid="10" grpId="0"/>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B8FFE889-00C5-C2B3-9236-102864153B7B}"/>
              </a:ext>
            </a:extLst>
          </p:cNvPr>
          <p:cNvPicPr>
            <a:picLocks noChangeAspect="1"/>
          </p:cNvPicPr>
          <p:nvPr/>
        </p:nvPicPr>
        <p:blipFill>
          <a:blip r:embed="rId2"/>
          <a:stretch>
            <a:fillRect/>
          </a:stretch>
        </p:blipFill>
        <p:spPr>
          <a:xfrm>
            <a:off x="1236000" y="695250"/>
            <a:ext cx="9720000" cy="5467500"/>
          </a:xfrm>
          <a:prstGeom prst="rect">
            <a:avLst/>
          </a:prstGeom>
        </p:spPr>
      </p:pic>
      <p:sp>
        <p:nvSpPr>
          <p:cNvPr id="4" name="Rectángulo: esquinas redondeadas 3">
            <a:extLst>
              <a:ext uri="{FF2B5EF4-FFF2-40B4-BE49-F238E27FC236}">
                <a16:creationId xmlns:a16="http://schemas.microsoft.com/office/drawing/2014/main" id="{7424A0C0-123A-3C0D-DBB4-5C64D370D2BD}"/>
              </a:ext>
            </a:extLst>
          </p:cNvPr>
          <p:cNvSpPr/>
          <p:nvPr/>
        </p:nvSpPr>
        <p:spPr>
          <a:xfrm>
            <a:off x="4793226" y="2403986"/>
            <a:ext cx="766916" cy="390832"/>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5" name="Rectángulo: esquinas redondeadas 4">
            <a:extLst>
              <a:ext uri="{FF2B5EF4-FFF2-40B4-BE49-F238E27FC236}">
                <a16:creationId xmlns:a16="http://schemas.microsoft.com/office/drawing/2014/main" id="{76944B29-2B96-904E-C808-D45396977E78}"/>
              </a:ext>
            </a:extLst>
          </p:cNvPr>
          <p:cNvSpPr/>
          <p:nvPr/>
        </p:nvSpPr>
        <p:spPr>
          <a:xfrm>
            <a:off x="4793226" y="2845113"/>
            <a:ext cx="766916" cy="390832"/>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6" name="Rectángulo: esquinas redondeadas 5">
            <a:extLst>
              <a:ext uri="{FF2B5EF4-FFF2-40B4-BE49-F238E27FC236}">
                <a16:creationId xmlns:a16="http://schemas.microsoft.com/office/drawing/2014/main" id="{E03ED3B2-BEFA-FCEE-2964-4CB8B2791B29}"/>
              </a:ext>
            </a:extLst>
          </p:cNvPr>
          <p:cNvSpPr/>
          <p:nvPr/>
        </p:nvSpPr>
        <p:spPr>
          <a:xfrm>
            <a:off x="4793226" y="3286240"/>
            <a:ext cx="988142" cy="390832"/>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7" name="Rectángulo: esquinas redondeadas 6">
            <a:extLst>
              <a:ext uri="{FF2B5EF4-FFF2-40B4-BE49-F238E27FC236}">
                <a16:creationId xmlns:a16="http://schemas.microsoft.com/office/drawing/2014/main" id="{E5DFAF1B-B9E9-19B9-5899-CC1F78209F54}"/>
              </a:ext>
            </a:extLst>
          </p:cNvPr>
          <p:cNvSpPr/>
          <p:nvPr/>
        </p:nvSpPr>
        <p:spPr>
          <a:xfrm>
            <a:off x="4793226" y="3699482"/>
            <a:ext cx="840657" cy="390832"/>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8" name="Rectángulo: esquinas redondeadas 7">
            <a:extLst>
              <a:ext uri="{FF2B5EF4-FFF2-40B4-BE49-F238E27FC236}">
                <a16:creationId xmlns:a16="http://schemas.microsoft.com/office/drawing/2014/main" id="{1B383DEE-15DE-9592-A6D6-E9A798FDB5F8}"/>
              </a:ext>
            </a:extLst>
          </p:cNvPr>
          <p:cNvSpPr/>
          <p:nvPr/>
        </p:nvSpPr>
        <p:spPr>
          <a:xfrm>
            <a:off x="4793226" y="4112724"/>
            <a:ext cx="766916" cy="390832"/>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9" name="Rectángulo: esquinas redondeadas 8">
            <a:extLst>
              <a:ext uri="{FF2B5EF4-FFF2-40B4-BE49-F238E27FC236}">
                <a16:creationId xmlns:a16="http://schemas.microsoft.com/office/drawing/2014/main" id="{B597EEE8-CE64-0310-165F-AE57A8D07032}"/>
              </a:ext>
            </a:extLst>
          </p:cNvPr>
          <p:cNvSpPr/>
          <p:nvPr/>
        </p:nvSpPr>
        <p:spPr>
          <a:xfrm>
            <a:off x="6744929" y="4635910"/>
            <a:ext cx="1351936" cy="390832"/>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2" name="Rectángulo: esquinas redondeadas 1">
            <a:extLst>
              <a:ext uri="{FF2B5EF4-FFF2-40B4-BE49-F238E27FC236}">
                <a16:creationId xmlns:a16="http://schemas.microsoft.com/office/drawing/2014/main" id="{6EBE5E1C-1997-E7AF-887D-6EB9C8AE0C0B}"/>
              </a:ext>
            </a:extLst>
          </p:cNvPr>
          <p:cNvSpPr/>
          <p:nvPr/>
        </p:nvSpPr>
        <p:spPr>
          <a:xfrm>
            <a:off x="6473952" y="1865376"/>
            <a:ext cx="2075688" cy="53861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endParaRPr lang="es-MX"/>
          </a:p>
        </p:txBody>
      </p:sp>
      <p:sp>
        <p:nvSpPr>
          <p:cNvPr id="10" name="CuadroTexto 9">
            <a:extLst>
              <a:ext uri="{FF2B5EF4-FFF2-40B4-BE49-F238E27FC236}">
                <a16:creationId xmlns:a16="http://schemas.microsoft.com/office/drawing/2014/main" id="{31226225-04D8-390B-7600-FEADF9B7CF6A}"/>
              </a:ext>
            </a:extLst>
          </p:cNvPr>
          <p:cNvSpPr txBox="1"/>
          <p:nvPr/>
        </p:nvSpPr>
        <p:spPr>
          <a:xfrm>
            <a:off x="657624" y="534610"/>
            <a:ext cx="4280136" cy="2308324"/>
          </a:xfrm>
          <a:prstGeom prst="rect">
            <a:avLst/>
          </a:prstGeom>
          <a:noFill/>
        </p:spPr>
        <p:txBody>
          <a:bodyPr wrap="square" rtlCol="0">
            <a:spAutoFit/>
          </a:bodyPr>
          <a:lstStyle/>
          <a:p>
            <a:pPr algn="just"/>
            <a:r>
              <a:rPr lang="es-MX" dirty="0"/>
              <a:t>Botones para acceder a las interfaces disponibles:</a:t>
            </a:r>
            <a:br>
              <a:rPr lang="es-MX" dirty="0"/>
            </a:br>
            <a:r>
              <a:rPr lang="es-MX" dirty="0"/>
              <a:t>-Inicio: ir a la interfaz del mapa</a:t>
            </a:r>
          </a:p>
          <a:p>
            <a:pPr algn="just"/>
            <a:r>
              <a:rPr lang="es-MX" dirty="0"/>
              <a:t>-Rutas: ver las rutas disponibles</a:t>
            </a:r>
          </a:p>
          <a:p>
            <a:pPr algn="just"/>
            <a:r>
              <a:rPr lang="es-MX" dirty="0"/>
              <a:t>-Historial: ver las búsquedas realizadas</a:t>
            </a:r>
          </a:p>
          <a:p>
            <a:pPr algn="just"/>
            <a:r>
              <a:rPr lang="es-MX" dirty="0"/>
              <a:t>-Reseñas: Ver reseñas de la aplicación</a:t>
            </a:r>
          </a:p>
          <a:p>
            <a:pPr algn="just"/>
            <a:r>
              <a:rPr lang="es-MX" dirty="0"/>
              <a:t>-Ayuda: Muestra varios apartados extras de la página.</a:t>
            </a:r>
          </a:p>
        </p:txBody>
      </p:sp>
      <p:sp>
        <p:nvSpPr>
          <p:cNvPr id="11" name="CuadroTexto 10">
            <a:extLst>
              <a:ext uri="{FF2B5EF4-FFF2-40B4-BE49-F238E27FC236}">
                <a16:creationId xmlns:a16="http://schemas.microsoft.com/office/drawing/2014/main" id="{5E75BE0F-A259-C46E-8080-741BD669F4C0}"/>
              </a:ext>
            </a:extLst>
          </p:cNvPr>
          <p:cNvSpPr txBox="1"/>
          <p:nvPr/>
        </p:nvSpPr>
        <p:spPr>
          <a:xfrm>
            <a:off x="1426466" y="5340096"/>
            <a:ext cx="3008376" cy="646331"/>
          </a:xfrm>
          <a:prstGeom prst="rect">
            <a:avLst/>
          </a:prstGeom>
          <a:noFill/>
        </p:spPr>
        <p:txBody>
          <a:bodyPr wrap="square" rtlCol="0">
            <a:spAutoFit/>
          </a:bodyPr>
          <a:lstStyle/>
          <a:p>
            <a:pPr algn="just"/>
            <a:r>
              <a:rPr lang="es-MX" dirty="0"/>
              <a:t>Botón para Cerrar la Sesión</a:t>
            </a:r>
          </a:p>
        </p:txBody>
      </p:sp>
      <p:sp>
        <p:nvSpPr>
          <p:cNvPr id="12" name="CuadroTexto 11">
            <a:extLst>
              <a:ext uri="{FF2B5EF4-FFF2-40B4-BE49-F238E27FC236}">
                <a16:creationId xmlns:a16="http://schemas.microsoft.com/office/drawing/2014/main" id="{AD16DEB5-DFC4-3C1B-16C9-EEA1AC90201A}"/>
              </a:ext>
            </a:extLst>
          </p:cNvPr>
          <p:cNvSpPr txBox="1"/>
          <p:nvPr/>
        </p:nvSpPr>
        <p:spPr>
          <a:xfrm>
            <a:off x="6096000" y="896112"/>
            <a:ext cx="3898392" cy="646331"/>
          </a:xfrm>
          <a:prstGeom prst="rect">
            <a:avLst/>
          </a:prstGeom>
          <a:noFill/>
        </p:spPr>
        <p:txBody>
          <a:bodyPr wrap="square" rtlCol="0">
            <a:spAutoFit/>
          </a:bodyPr>
          <a:lstStyle/>
          <a:p>
            <a:pPr algn="just"/>
            <a:r>
              <a:rPr lang="es-MX" dirty="0"/>
              <a:t>Visualización del nombre de usuario y correo utilizado</a:t>
            </a:r>
          </a:p>
        </p:txBody>
      </p:sp>
    </p:spTree>
    <p:extLst>
      <p:ext uri="{BB962C8B-B14F-4D97-AF65-F5344CB8AC3E}">
        <p14:creationId xmlns:p14="http://schemas.microsoft.com/office/powerpoint/2010/main" val="2737491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arn(inVertical)">
                                      <p:cBhvr>
                                        <p:cTn id="10" dur="500"/>
                                        <p:tgtEl>
                                          <p:spTgt spid="4"/>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barn(inVertical)">
                                      <p:cBhvr>
                                        <p:cTn id="16" dur="500"/>
                                        <p:tgtEl>
                                          <p:spTgt spid="6"/>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arn(inVertical)">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randombar(horizontal)">
                                      <p:cBhvr>
                                        <p:cTn id="27" dur="500"/>
                                        <p:tgtEl>
                                          <p:spTgt spid="11"/>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randombar(horizontal)">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down)">
                                      <p:cBhvr>
                                        <p:cTn id="35" dur="500"/>
                                        <p:tgtEl>
                                          <p:spTgt spid="12"/>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down)">
                                      <p:cBhvr>
                                        <p:cTn id="3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2" grpId="0" animBg="1"/>
      <p:bldP spid="10" grpId="0"/>
      <p:bldP spid="11" grpId="0"/>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87E505D-E7D3-1F79-0BAD-4F50AF175DC3}"/>
              </a:ext>
            </a:extLst>
          </p:cNvPr>
          <p:cNvPicPr>
            <a:picLocks noChangeAspect="1"/>
          </p:cNvPicPr>
          <p:nvPr/>
        </p:nvPicPr>
        <p:blipFill>
          <a:blip r:embed="rId2"/>
          <a:stretch>
            <a:fillRect/>
          </a:stretch>
        </p:blipFill>
        <p:spPr>
          <a:xfrm>
            <a:off x="1236000" y="695250"/>
            <a:ext cx="9720000" cy="5467500"/>
          </a:xfrm>
          <a:prstGeom prst="rect">
            <a:avLst/>
          </a:prstGeom>
        </p:spPr>
      </p:pic>
      <p:sp>
        <p:nvSpPr>
          <p:cNvPr id="4" name="Elipse 3">
            <a:extLst>
              <a:ext uri="{FF2B5EF4-FFF2-40B4-BE49-F238E27FC236}">
                <a16:creationId xmlns:a16="http://schemas.microsoft.com/office/drawing/2014/main" id="{C65E532E-DAE6-E44B-D1C6-C9ADA09508B0}"/>
              </a:ext>
            </a:extLst>
          </p:cNvPr>
          <p:cNvSpPr/>
          <p:nvPr/>
        </p:nvSpPr>
        <p:spPr>
          <a:xfrm>
            <a:off x="1236000" y="628882"/>
            <a:ext cx="619432" cy="573111"/>
          </a:xfrm>
          <a:prstGeom prst="ellipse">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endParaRPr lang="es-MX"/>
          </a:p>
        </p:txBody>
      </p:sp>
      <p:sp>
        <p:nvSpPr>
          <p:cNvPr id="6" name="Rectángulo: esquinas redondeadas 5">
            <a:extLst>
              <a:ext uri="{FF2B5EF4-FFF2-40B4-BE49-F238E27FC236}">
                <a16:creationId xmlns:a16="http://schemas.microsoft.com/office/drawing/2014/main" id="{BCACA018-F34B-457C-45E4-9DCB307595BD}"/>
              </a:ext>
            </a:extLst>
          </p:cNvPr>
          <p:cNvSpPr/>
          <p:nvPr/>
        </p:nvSpPr>
        <p:spPr>
          <a:xfrm>
            <a:off x="7654413" y="695250"/>
            <a:ext cx="2367116" cy="440376"/>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7" name="Rectángulo: esquinas redondeadas 6">
            <a:extLst>
              <a:ext uri="{FF2B5EF4-FFF2-40B4-BE49-F238E27FC236}">
                <a16:creationId xmlns:a16="http://schemas.microsoft.com/office/drawing/2014/main" id="{1D2CA3E2-7DEB-AC70-BBAD-8ADFD8DBC180}"/>
              </a:ext>
            </a:extLst>
          </p:cNvPr>
          <p:cNvSpPr/>
          <p:nvPr/>
        </p:nvSpPr>
        <p:spPr>
          <a:xfrm>
            <a:off x="10021529" y="695250"/>
            <a:ext cx="383458" cy="440376"/>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8" name="Rectángulo: esquinas redondeadas 7">
            <a:extLst>
              <a:ext uri="{FF2B5EF4-FFF2-40B4-BE49-F238E27FC236}">
                <a16:creationId xmlns:a16="http://schemas.microsoft.com/office/drawing/2014/main" id="{71CDAE44-C445-8C52-6483-A8A3D51E25A7}"/>
              </a:ext>
            </a:extLst>
          </p:cNvPr>
          <p:cNvSpPr/>
          <p:nvPr/>
        </p:nvSpPr>
        <p:spPr>
          <a:xfrm>
            <a:off x="2094271" y="1135626"/>
            <a:ext cx="6017342" cy="346587"/>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9" name="Rectángulo: esquinas redondeadas 8">
            <a:extLst>
              <a:ext uri="{FF2B5EF4-FFF2-40B4-BE49-F238E27FC236}">
                <a16:creationId xmlns:a16="http://schemas.microsoft.com/office/drawing/2014/main" id="{BF8DFFBF-6066-4696-B176-989BFCCDC22E}"/>
              </a:ext>
            </a:extLst>
          </p:cNvPr>
          <p:cNvSpPr/>
          <p:nvPr/>
        </p:nvSpPr>
        <p:spPr>
          <a:xfrm>
            <a:off x="8731045" y="1135626"/>
            <a:ext cx="936523" cy="440376"/>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10" name="Elipse 9">
            <a:extLst>
              <a:ext uri="{FF2B5EF4-FFF2-40B4-BE49-F238E27FC236}">
                <a16:creationId xmlns:a16="http://schemas.microsoft.com/office/drawing/2014/main" id="{47D9E830-69A1-3B9B-622F-7FF61DA1DAAB}"/>
              </a:ext>
            </a:extLst>
          </p:cNvPr>
          <p:cNvSpPr/>
          <p:nvPr/>
        </p:nvSpPr>
        <p:spPr>
          <a:xfrm>
            <a:off x="10404987" y="695250"/>
            <a:ext cx="464574" cy="440376"/>
          </a:xfrm>
          <a:prstGeom prst="ellipse">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2" name="CuadroTexto 1">
            <a:extLst>
              <a:ext uri="{FF2B5EF4-FFF2-40B4-BE49-F238E27FC236}">
                <a16:creationId xmlns:a16="http://schemas.microsoft.com/office/drawing/2014/main" id="{346C3C11-413A-91BB-68A7-8A622FFE1C0F}"/>
              </a:ext>
            </a:extLst>
          </p:cNvPr>
          <p:cNvSpPr txBox="1"/>
          <p:nvPr/>
        </p:nvSpPr>
        <p:spPr>
          <a:xfrm>
            <a:off x="112003" y="1308919"/>
            <a:ext cx="1672552" cy="923330"/>
          </a:xfrm>
          <a:prstGeom prst="rect">
            <a:avLst/>
          </a:prstGeom>
          <a:noFill/>
        </p:spPr>
        <p:txBody>
          <a:bodyPr wrap="square" rtlCol="0">
            <a:spAutoFit/>
          </a:bodyPr>
          <a:lstStyle/>
          <a:p>
            <a:pPr algn="just"/>
            <a:r>
              <a:rPr lang="es-MX" dirty="0"/>
              <a:t>Botón para regresar al menú</a:t>
            </a:r>
          </a:p>
        </p:txBody>
      </p:sp>
      <p:sp>
        <p:nvSpPr>
          <p:cNvPr id="5" name="CuadroTexto 4">
            <a:extLst>
              <a:ext uri="{FF2B5EF4-FFF2-40B4-BE49-F238E27FC236}">
                <a16:creationId xmlns:a16="http://schemas.microsoft.com/office/drawing/2014/main" id="{584065B9-BB79-7885-13E2-EB3365F4EE61}"/>
              </a:ext>
            </a:extLst>
          </p:cNvPr>
          <p:cNvSpPr txBox="1"/>
          <p:nvPr/>
        </p:nvSpPr>
        <p:spPr>
          <a:xfrm>
            <a:off x="2013273" y="85563"/>
            <a:ext cx="6017342" cy="923330"/>
          </a:xfrm>
          <a:prstGeom prst="rect">
            <a:avLst/>
          </a:prstGeom>
          <a:noFill/>
        </p:spPr>
        <p:txBody>
          <a:bodyPr wrap="square" rtlCol="0">
            <a:spAutoFit/>
          </a:bodyPr>
          <a:lstStyle/>
          <a:p>
            <a:pPr algn="just"/>
            <a:r>
              <a:rPr lang="es-MX" dirty="0"/>
              <a:t>Este apartado de búsqueda te permite escribir el nombre de la ruta que quieras visualizar y presionando el botón de la lupa lo mostrara en el mapa</a:t>
            </a:r>
          </a:p>
        </p:txBody>
      </p:sp>
      <p:sp>
        <p:nvSpPr>
          <p:cNvPr id="11" name="CuadroTexto 10">
            <a:extLst>
              <a:ext uri="{FF2B5EF4-FFF2-40B4-BE49-F238E27FC236}">
                <a16:creationId xmlns:a16="http://schemas.microsoft.com/office/drawing/2014/main" id="{8A6EC70B-E55F-AACF-92EC-C3597E0A09D6}"/>
              </a:ext>
            </a:extLst>
          </p:cNvPr>
          <p:cNvSpPr txBox="1"/>
          <p:nvPr/>
        </p:nvSpPr>
        <p:spPr>
          <a:xfrm>
            <a:off x="9899541" y="1205013"/>
            <a:ext cx="2270760" cy="923330"/>
          </a:xfrm>
          <a:prstGeom prst="rect">
            <a:avLst/>
          </a:prstGeom>
          <a:noFill/>
        </p:spPr>
        <p:txBody>
          <a:bodyPr wrap="square" rtlCol="0">
            <a:spAutoFit/>
          </a:bodyPr>
          <a:lstStyle/>
          <a:p>
            <a:pPr algn="just"/>
            <a:r>
              <a:rPr lang="es-MX" dirty="0"/>
              <a:t>Botón para ver las notificaciones que se tienen</a:t>
            </a:r>
          </a:p>
        </p:txBody>
      </p:sp>
      <p:sp>
        <p:nvSpPr>
          <p:cNvPr id="12" name="CuadroTexto 11">
            <a:extLst>
              <a:ext uri="{FF2B5EF4-FFF2-40B4-BE49-F238E27FC236}">
                <a16:creationId xmlns:a16="http://schemas.microsoft.com/office/drawing/2014/main" id="{9D869C57-1C70-480F-D393-E1F20F3B500F}"/>
              </a:ext>
            </a:extLst>
          </p:cNvPr>
          <p:cNvSpPr txBox="1"/>
          <p:nvPr/>
        </p:nvSpPr>
        <p:spPr>
          <a:xfrm>
            <a:off x="749808" y="2441448"/>
            <a:ext cx="3163824" cy="2585323"/>
          </a:xfrm>
          <a:prstGeom prst="rect">
            <a:avLst/>
          </a:prstGeom>
          <a:noFill/>
        </p:spPr>
        <p:txBody>
          <a:bodyPr wrap="square" rtlCol="0">
            <a:spAutoFit/>
          </a:bodyPr>
          <a:lstStyle/>
          <a:p>
            <a:pPr algn="just"/>
            <a:r>
              <a:rPr lang="es-MX" dirty="0"/>
              <a:t>Permite calcular que parada es la más cercana para llegar a uno de los lugares disponibles para ir usando la ruta de tu preferencia, se tiene que seleccionar el lugar y la ruta, además de presionar el botón Ir para mostrarlo en el mapa</a:t>
            </a:r>
          </a:p>
        </p:txBody>
      </p:sp>
      <p:sp>
        <p:nvSpPr>
          <p:cNvPr id="13" name="CuadroTexto 12">
            <a:extLst>
              <a:ext uri="{FF2B5EF4-FFF2-40B4-BE49-F238E27FC236}">
                <a16:creationId xmlns:a16="http://schemas.microsoft.com/office/drawing/2014/main" id="{CB930856-8BAA-E3F0-58A7-8EFF6B976161}"/>
              </a:ext>
            </a:extLst>
          </p:cNvPr>
          <p:cNvSpPr txBox="1"/>
          <p:nvPr/>
        </p:nvSpPr>
        <p:spPr>
          <a:xfrm>
            <a:off x="6193606" y="4120052"/>
            <a:ext cx="3803541" cy="1477328"/>
          </a:xfrm>
          <a:prstGeom prst="rect">
            <a:avLst/>
          </a:prstGeom>
          <a:noFill/>
        </p:spPr>
        <p:txBody>
          <a:bodyPr wrap="square" rtlCol="0">
            <a:spAutoFit/>
          </a:bodyPr>
          <a:lstStyle/>
          <a:p>
            <a:pPr algn="just"/>
            <a:r>
              <a:rPr lang="es-MX" dirty="0"/>
              <a:t>Para calcular la parada la página debe tener permisos para acceder a tu ubicación para tener las coordenadas aproximadas de tu localización.</a:t>
            </a:r>
          </a:p>
        </p:txBody>
      </p:sp>
    </p:spTree>
    <p:extLst>
      <p:ext uri="{BB962C8B-B14F-4D97-AF65-F5344CB8AC3E}">
        <p14:creationId xmlns:p14="http://schemas.microsoft.com/office/powerpoint/2010/main" val="39858505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500"/>
                                        <p:tgtEl>
                                          <p:spTgt spid="11"/>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down)">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randombar(horizontal)">
                                      <p:cBhvr>
                                        <p:cTn id="23" dur="500"/>
                                        <p:tgtEl>
                                          <p:spTgt spid="5"/>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randombar(horizontal)">
                                      <p:cBhvr>
                                        <p:cTn id="26" dur="500"/>
                                        <p:tgtEl>
                                          <p:spTgt spid="6"/>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randombar(horizontal)">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randombar(horizontal)">
                                      <p:cBhvr>
                                        <p:cTn id="34" dur="500"/>
                                        <p:tgtEl>
                                          <p:spTgt spid="8"/>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randombar(horizontal)">
                                      <p:cBhvr>
                                        <p:cTn id="37" dur="500"/>
                                        <p:tgtEl>
                                          <p:spTgt spid="12"/>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randombar(horizontal)">
                                      <p:cBhvr>
                                        <p:cTn id="40" dur="500"/>
                                        <p:tgtEl>
                                          <p:spTgt spid="9"/>
                                        </p:tgtEl>
                                      </p:cBhvr>
                                    </p:animEffect>
                                  </p:childTnLst>
                                </p:cTn>
                              </p:par>
                            </p:childTnLst>
                          </p:cTn>
                        </p:par>
                      </p:childTnLst>
                    </p:cTn>
                  </p:par>
                  <p:par>
                    <p:cTn id="41" fill="hold">
                      <p:stCondLst>
                        <p:cond delay="indefinite"/>
                      </p:stCondLst>
                      <p:childTnLst>
                        <p:par>
                          <p:cTn id="42" fill="hold">
                            <p:stCondLst>
                              <p:cond delay="0"/>
                            </p:stCondLst>
                            <p:childTnLst>
                              <p:par>
                                <p:cTn id="43" presetID="14" presetClass="entr" presetSubtype="10" fill="hold" grpId="0" nodeType="click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randombar(horizontal)">
                                      <p:cBhvr>
                                        <p:cTn id="4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2" grpId="0"/>
      <p:bldP spid="5" grpId="0"/>
      <p:bldP spid="11" grpId="0"/>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6A3BA21-C202-2C21-D600-A4EFE4BB6324}"/>
              </a:ext>
            </a:extLst>
          </p:cNvPr>
          <p:cNvPicPr>
            <a:picLocks noChangeAspect="1"/>
          </p:cNvPicPr>
          <p:nvPr/>
        </p:nvPicPr>
        <p:blipFill>
          <a:blip r:embed="rId2"/>
          <a:stretch>
            <a:fillRect/>
          </a:stretch>
        </p:blipFill>
        <p:spPr>
          <a:xfrm>
            <a:off x="1236000" y="695250"/>
            <a:ext cx="9720000" cy="5467500"/>
          </a:xfrm>
          <a:prstGeom prst="rect">
            <a:avLst/>
          </a:prstGeom>
        </p:spPr>
      </p:pic>
      <p:sp>
        <p:nvSpPr>
          <p:cNvPr id="4" name="Rectángulo: esquinas redondeadas 3">
            <a:extLst>
              <a:ext uri="{FF2B5EF4-FFF2-40B4-BE49-F238E27FC236}">
                <a16:creationId xmlns:a16="http://schemas.microsoft.com/office/drawing/2014/main" id="{1643C0D7-0075-D513-69F2-72396F9F55F8}"/>
              </a:ext>
            </a:extLst>
          </p:cNvPr>
          <p:cNvSpPr/>
          <p:nvPr/>
        </p:nvSpPr>
        <p:spPr>
          <a:xfrm>
            <a:off x="7728155" y="695250"/>
            <a:ext cx="2713703" cy="447750"/>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2" name="CuadroTexto 1">
            <a:extLst>
              <a:ext uri="{FF2B5EF4-FFF2-40B4-BE49-F238E27FC236}">
                <a16:creationId xmlns:a16="http://schemas.microsoft.com/office/drawing/2014/main" id="{66E4F767-EB60-E55F-0DBA-7A1283C0B814}"/>
              </a:ext>
            </a:extLst>
          </p:cNvPr>
          <p:cNvSpPr txBox="1"/>
          <p:nvPr/>
        </p:nvSpPr>
        <p:spPr>
          <a:xfrm>
            <a:off x="1709928" y="237744"/>
            <a:ext cx="5843016" cy="923330"/>
          </a:xfrm>
          <a:prstGeom prst="rect">
            <a:avLst/>
          </a:prstGeom>
          <a:noFill/>
        </p:spPr>
        <p:txBody>
          <a:bodyPr wrap="square" rtlCol="0">
            <a:spAutoFit/>
          </a:bodyPr>
          <a:lstStyle/>
          <a:p>
            <a:pPr algn="just"/>
            <a:r>
              <a:rPr lang="es-MX" dirty="0"/>
              <a:t>Ejemplo donde se puede visualizar que se buscó una ruta disponible y se mostró en el mapa las paradas y ruta de este.</a:t>
            </a:r>
          </a:p>
        </p:txBody>
      </p:sp>
    </p:spTree>
    <p:extLst>
      <p:ext uri="{BB962C8B-B14F-4D97-AF65-F5344CB8AC3E}">
        <p14:creationId xmlns:p14="http://schemas.microsoft.com/office/powerpoint/2010/main" val="344186912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6590D42-90D9-8D45-BFBF-AC76B02135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6000" y="695250"/>
            <a:ext cx="9720000" cy="5467500"/>
          </a:xfrm>
          <a:prstGeom prst="rect">
            <a:avLst/>
          </a:prstGeom>
        </p:spPr>
      </p:pic>
      <p:sp>
        <p:nvSpPr>
          <p:cNvPr id="4" name="CuadroTexto 3">
            <a:extLst>
              <a:ext uri="{FF2B5EF4-FFF2-40B4-BE49-F238E27FC236}">
                <a16:creationId xmlns:a16="http://schemas.microsoft.com/office/drawing/2014/main" id="{DDABFCF4-0593-5701-25F4-E8B96D8C716D}"/>
              </a:ext>
            </a:extLst>
          </p:cNvPr>
          <p:cNvSpPr txBox="1"/>
          <p:nvPr/>
        </p:nvSpPr>
        <p:spPr>
          <a:xfrm>
            <a:off x="1660767" y="233585"/>
            <a:ext cx="5843016" cy="923330"/>
          </a:xfrm>
          <a:prstGeom prst="rect">
            <a:avLst/>
          </a:prstGeom>
          <a:noFill/>
        </p:spPr>
        <p:txBody>
          <a:bodyPr wrap="square" rtlCol="0">
            <a:spAutoFit/>
          </a:bodyPr>
          <a:lstStyle/>
          <a:p>
            <a:pPr algn="just"/>
            <a:r>
              <a:rPr lang="es-MX" dirty="0"/>
              <a:t>Ejemplo donde se puede visualizar que se muestran las paradas de la ruta seleccionada más cercanas a mi posición actual y al destino seleccionado</a:t>
            </a:r>
          </a:p>
        </p:txBody>
      </p:sp>
      <p:sp>
        <p:nvSpPr>
          <p:cNvPr id="5" name="Rectángulo: esquinas redondeadas 4">
            <a:extLst>
              <a:ext uri="{FF2B5EF4-FFF2-40B4-BE49-F238E27FC236}">
                <a16:creationId xmlns:a16="http://schemas.microsoft.com/office/drawing/2014/main" id="{CC35563C-F68D-3EE8-765A-E546379105AE}"/>
              </a:ext>
            </a:extLst>
          </p:cNvPr>
          <p:cNvSpPr/>
          <p:nvPr/>
        </p:nvSpPr>
        <p:spPr>
          <a:xfrm>
            <a:off x="2104103" y="1061884"/>
            <a:ext cx="5948516" cy="471948"/>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6" name="Rectángulo: esquinas redondeadas 5">
            <a:extLst>
              <a:ext uri="{FF2B5EF4-FFF2-40B4-BE49-F238E27FC236}">
                <a16:creationId xmlns:a16="http://schemas.microsoft.com/office/drawing/2014/main" id="{D03EC4C9-93DB-632C-6450-511D16114280}"/>
              </a:ext>
            </a:extLst>
          </p:cNvPr>
          <p:cNvSpPr/>
          <p:nvPr/>
        </p:nvSpPr>
        <p:spPr>
          <a:xfrm>
            <a:off x="5152103" y="2064773"/>
            <a:ext cx="786581" cy="875071"/>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pic>
        <p:nvPicPr>
          <p:cNvPr id="8" name="Imagen 7">
            <a:extLst>
              <a:ext uri="{FF2B5EF4-FFF2-40B4-BE49-F238E27FC236}">
                <a16:creationId xmlns:a16="http://schemas.microsoft.com/office/drawing/2014/main" id="{958FC3A4-B977-974F-05EE-7DB5CC23DBE0}"/>
              </a:ext>
            </a:extLst>
          </p:cNvPr>
          <p:cNvPicPr>
            <a:picLocks noChangeAspect="1"/>
          </p:cNvPicPr>
          <p:nvPr/>
        </p:nvPicPr>
        <p:blipFill rotWithShape="1">
          <a:blip r:embed="rId3">
            <a:extLst>
              <a:ext uri="{28A0092B-C50C-407E-A947-70E740481C1C}">
                <a14:useLocalDpi xmlns:a14="http://schemas.microsoft.com/office/drawing/2010/main" val="0"/>
              </a:ext>
            </a:extLst>
          </a:blip>
          <a:srcRect l="29050" t="28461" r="46648" b="25853"/>
          <a:stretch/>
        </p:blipFill>
        <p:spPr>
          <a:xfrm>
            <a:off x="6380937" y="1778736"/>
            <a:ext cx="1966650" cy="2079674"/>
          </a:xfrm>
          <a:prstGeom prst="roundRect">
            <a:avLst>
              <a:gd name="adj" fmla="val 4167"/>
            </a:avLst>
          </a:prstGeom>
          <a:solidFill>
            <a:srgbClr val="FFFFFF"/>
          </a:solidFill>
          <a:ln w="76200" cap="sq">
            <a:solidFill>
              <a:srgbClr val="EBDE8D"/>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9" name="Rectángulo: esquinas redondeadas 8">
            <a:extLst>
              <a:ext uri="{FF2B5EF4-FFF2-40B4-BE49-F238E27FC236}">
                <a16:creationId xmlns:a16="http://schemas.microsoft.com/office/drawing/2014/main" id="{FF05CE12-5E2F-EA21-C52B-334B40A0746E}"/>
              </a:ext>
            </a:extLst>
          </p:cNvPr>
          <p:cNvSpPr/>
          <p:nvPr/>
        </p:nvSpPr>
        <p:spPr>
          <a:xfrm>
            <a:off x="5781368" y="4621161"/>
            <a:ext cx="786581" cy="875071"/>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pic>
        <p:nvPicPr>
          <p:cNvPr id="11" name="Imagen 10">
            <a:extLst>
              <a:ext uri="{FF2B5EF4-FFF2-40B4-BE49-F238E27FC236}">
                <a16:creationId xmlns:a16="http://schemas.microsoft.com/office/drawing/2014/main" id="{3DE6ED9E-44E2-AC19-232A-5C7A9ADD4FA8}"/>
              </a:ext>
            </a:extLst>
          </p:cNvPr>
          <p:cNvPicPr>
            <a:picLocks noChangeAspect="1"/>
          </p:cNvPicPr>
          <p:nvPr/>
        </p:nvPicPr>
        <p:blipFill rotWithShape="1">
          <a:blip r:embed="rId4">
            <a:extLst>
              <a:ext uri="{28A0092B-C50C-407E-A947-70E740481C1C}">
                <a14:useLocalDpi xmlns:a14="http://schemas.microsoft.com/office/drawing/2010/main" val="0"/>
              </a:ext>
            </a:extLst>
          </a:blip>
          <a:srcRect l="47419" t="42868" r="31532" b="34623"/>
          <a:stretch/>
        </p:blipFill>
        <p:spPr>
          <a:xfrm>
            <a:off x="3366117" y="4256298"/>
            <a:ext cx="2061290" cy="1239934"/>
          </a:xfrm>
          <a:prstGeom prst="roundRect">
            <a:avLst>
              <a:gd name="adj" fmla="val 4167"/>
            </a:avLst>
          </a:prstGeom>
          <a:solidFill>
            <a:srgbClr val="FFFFFF"/>
          </a:solidFill>
          <a:ln w="76200" cap="sq">
            <a:solidFill>
              <a:schemeClr val="accent1">
                <a:lumMod val="40000"/>
                <a:lumOff val="60000"/>
              </a:schemeClr>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0460479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inVertical)">
                                      <p:cBhvr>
                                        <p:cTn id="15" dur="500"/>
                                        <p:tgtEl>
                                          <p:spTgt spid="8"/>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down)">
                                      <p:cBhvr>
                                        <p:cTn id="23" dur="500"/>
                                        <p:tgtEl>
                                          <p:spTgt spid="11"/>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down)">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ED244A-DEA2-912E-47B9-930299E988E9}"/>
              </a:ext>
            </a:extLst>
          </p:cNvPr>
          <p:cNvSpPr>
            <a:spLocks noGrp="1"/>
          </p:cNvSpPr>
          <p:nvPr>
            <p:ph type="title"/>
          </p:nvPr>
        </p:nvSpPr>
        <p:spPr/>
        <p:txBody>
          <a:bodyPr/>
          <a:lstStyle/>
          <a:p>
            <a:r>
              <a:rPr lang="es-MX" dirty="0" err="1"/>
              <a:t>Burndown</a:t>
            </a:r>
            <a:r>
              <a:rPr lang="es-MX" dirty="0"/>
              <a:t> Chart</a:t>
            </a:r>
          </a:p>
        </p:txBody>
      </p:sp>
      <p:graphicFrame>
        <p:nvGraphicFramePr>
          <p:cNvPr id="6" name="Marcador de contenido 5">
            <a:extLst>
              <a:ext uri="{FF2B5EF4-FFF2-40B4-BE49-F238E27FC236}">
                <a16:creationId xmlns:a16="http://schemas.microsoft.com/office/drawing/2014/main" id="{BA90ABEE-9529-B6EA-48D8-EB9C55429D39}"/>
              </a:ext>
            </a:extLst>
          </p:cNvPr>
          <p:cNvGraphicFramePr>
            <a:graphicFrameLocks noGrp="1"/>
          </p:cNvGraphicFramePr>
          <p:nvPr>
            <p:ph idx="1"/>
            <p:extLst>
              <p:ext uri="{D42A27DB-BD31-4B8C-83A1-F6EECF244321}">
                <p14:modId xmlns:p14="http://schemas.microsoft.com/office/powerpoint/2010/main" val="146181537"/>
              </p:ext>
            </p:extLst>
          </p:nvPr>
        </p:nvGraphicFramePr>
        <p:xfrm>
          <a:off x="838200" y="2189163"/>
          <a:ext cx="10515600" cy="38227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51373468"/>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2E99D4D-92F0-8F07-9C35-7C684E76B2F1}"/>
              </a:ext>
            </a:extLst>
          </p:cNvPr>
          <p:cNvPicPr>
            <a:picLocks noChangeAspect="1"/>
          </p:cNvPicPr>
          <p:nvPr/>
        </p:nvPicPr>
        <p:blipFill>
          <a:blip r:embed="rId2"/>
          <a:stretch>
            <a:fillRect/>
          </a:stretch>
        </p:blipFill>
        <p:spPr>
          <a:xfrm>
            <a:off x="1236000" y="695250"/>
            <a:ext cx="9720000" cy="5467500"/>
          </a:xfrm>
          <a:prstGeom prst="rect">
            <a:avLst/>
          </a:prstGeom>
        </p:spPr>
      </p:pic>
      <p:sp>
        <p:nvSpPr>
          <p:cNvPr id="4" name="Rectángulo: esquinas redondeadas 3">
            <a:extLst>
              <a:ext uri="{FF2B5EF4-FFF2-40B4-BE49-F238E27FC236}">
                <a16:creationId xmlns:a16="http://schemas.microsoft.com/office/drawing/2014/main" id="{A34622CE-06A3-E145-3E82-40C12935525C}"/>
              </a:ext>
            </a:extLst>
          </p:cNvPr>
          <p:cNvSpPr/>
          <p:nvPr/>
        </p:nvSpPr>
        <p:spPr>
          <a:xfrm>
            <a:off x="1932040" y="1150374"/>
            <a:ext cx="2757948" cy="126836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5" name="Rectángulo: esquinas redondeadas 4">
            <a:extLst>
              <a:ext uri="{FF2B5EF4-FFF2-40B4-BE49-F238E27FC236}">
                <a16:creationId xmlns:a16="http://schemas.microsoft.com/office/drawing/2014/main" id="{87DC3BCF-F5EA-E5CB-7A9C-D3E7D35B4D49}"/>
              </a:ext>
            </a:extLst>
          </p:cNvPr>
          <p:cNvSpPr/>
          <p:nvPr/>
        </p:nvSpPr>
        <p:spPr>
          <a:xfrm>
            <a:off x="4717026" y="1150374"/>
            <a:ext cx="2757948" cy="126836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6" name="Rectángulo: esquinas redondeadas 5">
            <a:extLst>
              <a:ext uri="{FF2B5EF4-FFF2-40B4-BE49-F238E27FC236}">
                <a16:creationId xmlns:a16="http://schemas.microsoft.com/office/drawing/2014/main" id="{F9C9623A-159A-1B31-C6E1-A4035F1717E1}"/>
              </a:ext>
            </a:extLst>
          </p:cNvPr>
          <p:cNvSpPr/>
          <p:nvPr/>
        </p:nvSpPr>
        <p:spPr>
          <a:xfrm>
            <a:off x="7502012" y="1150374"/>
            <a:ext cx="2757948" cy="126836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9" name="Rectángulo: esquinas redondeadas 8">
            <a:extLst>
              <a:ext uri="{FF2B5EF4-FFF2-40B4-BE49-F238E27FC236}">
                <a16:creationId xmlns:a16="http://schemas.microsoft.com/office/drawing/2014/main" id="{FA39462E-0F4C-2632-DF51-B3BD1FFA9BF1}"/>
              </a:ext>
            </a:extLst>
          </p:cNvPr>
          <p:cNvSpPr/>
          <p:nvPr/>
        </p:nvSpPr>
        <p:spPr>
          <a:xfrm>
            <a:off x="1932040" y="2418735"/>
            <a:ext cx="2757948" cy="126836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10" name="Rectángulo: esquinas redondeadas 9">
            <a:extLst>
              <a:ext uri="{FF2B5EF4-FFF2-40B4-BE49-F238E27FC236}">
                <a16:creationId xmlns:a16="http://schemas.microsoft.com/office/drawing/2014/main" id="{5DC83D97-6559-BC32-2328-601021055089}"/>
              </a:ext>
            </a:extLst>
          </p:cNvPr>
          <p:cNvSpPr/>
          <p:nvPr/>
        </p:nvSpPr>
        <p:spPr>
          <a:xfrm>
            <a:off x="4717026" y="2418735"/>
            <a:ext cx="2757948" cy="126836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11" name="Rectángulo: esquinas redondeadas 10">
            <a:extLst>
              <a:ext uri="{FF2B5EF4-FFF2-40B4-BE49-F238E27FC236}">
                <a16:creationId xmlns:a16="http://schemas.microsoft.com/office/drawing/2014/main" id="{355D7F96-94BF-4587-06D8-DC6038BA2B96}"/>
              </a:ext>
            </a:extLst>
          </p:cNvPr>
          <p:cNvSpPr/>
          <p:nvPr/>
        </p:nvSpPr>
        <p:spPr>
          <a:xfrm>
            <a:off x="7502012" y="2418735"/>
            <a:ext cx="2757948" cy="126836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2" name="CuadroTexto 1">
            <a:extLst>
              <a:ext uri="{FF2B5EF4-FFF2-40B4-BE49-F238E27FC236}">
                <a16:creationId xmlns:a16="http://schemas.microsoft.com/office/drawing/2014/main" id="{ACCF61E5-DFF3-CC6A-52F1-1A1AF2CFA096}"/>
              </a:ext>
            </a:extLst>
          </p:cNvPr>
          <p:cNvSpPr txBox="1"/>
          <p:nvPr/>
        </p:nvSpPr>
        <p:spPr>
          <a:xfrm>
            <a:off x="2551176" y="4206240"/>
            <a:ext cx="7370064" cy="646331"/>
          </a:xfrm>
          <a:prstGeom prst="rect">
            <a:avLst/>
          </a:prstGeom>
          <a:noFill/>
        </p:spPr>
        <p:txBody>
          <a:bodyPr wrap="square" rtlCol="0">
            <a:spAutoFit/>
          </a:bodyPr>
          <a:lstStyle/>
          <a:p>
            <a:r>
              <a:rPr lang="es-MX" dirty="0"/>
              <a:t>Al presionar alguno de estos botones se le redirigirá a la interfaz del botón que se le haya dado clic</a:t>
            </a:r>
          </a:p>
        </p:txBody>
      </p:sp>
    </p:spTree>
    <p:extLst>
      <p:ext uri="{BB962C8B-B14F-4D97-AF65-F5344CB8AC3E}">
        <p14:creationId xmlns:p14="http://schemas.microsoft.com/office/powerpoint/2010/main" val="40395338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randombar(horizontal)">
                                      <p:cBhvr>
                                        <p:cTn id="13" dur="500"/>
                                        <p:tgtEl>
                                          <p:spTgt spid="9"/>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randombar(horizontal)">
                                      <p:cBhvr>
                                        <p:cTn id="16" dur="500"/>
                                        <p:tgtEl>
                                          <p:spTgt spid="5"/>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randombar(horizontal)">
                                      <p:cBhvr>
                                        <p:cTn id="19" dur="500"/>
                                        <p:tgtEl>
                                          <p:spTgt spid="10"/>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randombar(horizontal)">
                                      <p:cBhvr>
                                        <p:cTn id="22" dur="500"/>
                                        <p:tgtEl>
                                          <p:spTgt spid="11"/>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randombar(horizontal)">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9" grpId="0" animBg="1"/>
      <p:bldP spid="10" grpId="0" animBg="1"/>
      <p:bldP spid="11" grpId="0" animBg="1"/>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B4BC0683-5F91-C1A2-D800-A8E357EA7C52}"/>
              </a:ext>
            </a:extLst>
          </p:cNvPr>
          <p:cNvPicPr>
            <a:picLocks noChangeAspect="1"/>
          </p:cNvPicPr>
          <p:nvPr/>
        </p:nvPicPr>
        <p:blipFill>
          <a:blip r:embed="rId2"/>
          <a:stretch>
            <a:fillRect/>
          </a:stretch>
        </p:blipFill>
        <p:spPr>
          <a:xfrm>
            <a:off x="1236000" y="695250"/>
            <a:ext cx="9720000" cy="5467500"/>
          </a:xfrm>
          <a:prstGeom prst="rect">
            <a:avLst/>
          </a:prstGeom>
        </p:spPr>
      </p:pic>
      <p:sp>
        <p:nvSpPr>
          <p:cNvPr id="4" name="Rectángulo: esquinas redondeadas 3">
            <a:extLst>
              <a:ext uri="{FF2B5EF4-FFF2-40B4-BE49-F238E27FC236}">
                <a16:creationId xmlns:a16="http://schemas.microsoft.com/office/drawing/2014/main" id="{DB9EF763-34DD-6002-7CA1-296F8FE95C49}"/>
              </a:ext>
            </a:extLst>
          </p:cNvPr>
          <p:cNvSpPr/>
          <p:nvPr/>
        </p:nvSpPr>
        <p:spPr>
          <a:xfrm>
            <a:off x="4984955" y="1297858"/>
            <a:ext cx="2322871" cy="294968"/>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5" name="Rectángulo: esquinas redondeadas 4">
            <a:extLst>
              <a:ext uri="{FF2B5EF4-FFF2-40B4-BE49-F238E27FC236}">
                <a16:creationId xmlns:a16="http://schemas.microsoft.com/office/drawing/2014/main" id="{7CB39C2C-16EA-3994-3D19-AC0CFB940504}"/>
              </a:ext>
            </a:extLst>
          </p:cNvPr>
          <p:cNvSpPr/>
          <p:nvPr/>
        </p:nvSpPr>
        <p:spPr>
          <a:xfrm>
            <a:off x="6339349" y="1774721"/>
            <a:ext cx="798871" cy="231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6" name="Rectángulo: esquinas redondeadas 5">
            <a:extLst>
              <a:ext uri="{FF2B5EF4-FFF2-40B4-BE49-F238E27FC236}">
                <a16:creationId xmlns:a16="http://schemas.microsoft.com/office/drawing/2014/main" id="{36EE64D7-241F-9F7A-F21B-62A2E9C7FD1E}"/>
              </a:ext>
            </a:extLst>
          </p:cNvPr>
          <p:cNvSpPr/>
          <p:nvPr/>
        </p:nvSpPr>
        <p:spPr>
          <a:xfrm>
            <a:off x="6339348" y="2072145"/>
            <a:ext cx="798871" cy="231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7" name="Rectángulo: esquinas redondeadas 6">
            <a:extLst>
              <a:ext uri="{FF2B5EF4-FFF2-40B4-BE49-F238E27FC236}">
                <a16:creationId xmlns:a16="http://schemas.microsoft.com/office/drawing/2014/main" id="{C8C96BFF-F890-1A32-86FF-714F05BB9170}"/>
              </a:ext>
            </a:extLst>
          </p:cNvPr>
          <p:cNvSpPr/>
          <p:nvPr/>
        </p:nvSpPr>
        <p:spPr>
          <a:xfrm>
            <a:off x="6339348" y="2357276"/>
            <a:ext cx="798871" cy="231059"/>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8" name="Rectángulo: esquinas redondeadas 7">
            <a:extLst>
              <a:ext uri="{FF2B5EF4-FFF2-40B4-BE49-F238E27FC236}">
                <a16:creationId xmlns:a16="http://schemas.microsoft.com/office/drawing/2014/main" id="{6660E09C-51DE-191F-2353-0ADBA68D121C}"/>
              </a:ext>
            </a:extLst>
          </p:cNvPr>
          <p:cNvSpPr/>
          <p:nvPr/>
        </p:nvSpPr>
        <p:spPr>
          <a:xfrm>
            <a:off x="6339348" y="2603076"/>
            <a:ext cx="798871" cy="231059"/>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2" name="CuadroTexto 1">
            <a:extLst>
              <a:ext uri="{FF2B5EF4-FFF2-40B4-BE49-F238E27FC236}">
                <a16:creationId xmlns:a16="http://schemas.microsoft.com/office/drawing/2014/main" id="{87C51F22-1DC1-62C1-A0C2-BFC3A72212F6}"/>
              </a:ext>
            </a:extLst>
          </p:cNvPr>
          <p:cNvSpPr txBox="1"/>
          <p:nvPr/>
        </p:nvSpPr>
        <p:spPr>
          <a:xfrm>
            <a:off x="1938528" y="3429000"/>
            <a:ext cx="8321040" cy="369332"/>
          </a:xfrm>
          <a:prstGeom prst="rect">
            <a:avLst/>
          </a:prstGeom>
          <a:noFill/>
        </p:spPr>
        <p:txBody>
          <a:bodyPr wrap="square" rtlCol="0">
            <a:spAutoFit/>
          </a:bodyPr>
          <a:lstStyle/>
          <a:p>
            <a:pPr algn="just"/>
            <a:r>
              <a:rPr lang="es-MX" dirty="0"/>
              <a:t>Apartado para enviar los datos del usuario al email proporcionado</a:t>
            </a:r>
          </a:p>
        </p:txBody>
      </p:sp>
      <p:sp>
        <p:nvSpPr>
          <p:cNvPr id="3" name="CuadroTexto 2">
            <a:extLst>
              <a:ext uri="{FF2B5EF4-FFF2-40B4-BE49-F238E27FC236}">
                <a16:creationId xmlns:a16="http://schemas.microsoft.com/office/drawing/2014/main" id="{E9FC1061-9179-E01E-1B80-50395D6773F7}"/>
              </a:ext>
            </a:extLst>
          </p:cNvPr>
          <p:cNvSpPr txBox="1"/>
          <p:nvPr/>
        </p:nvSpPr>
        <p:spPr>
          <a:xfrm>
            <a:off x="1938528" y="3918466"/>
            <a:ext cx="8321040" cy="369332"/>
          </a:xfrm>
          <a:prstGeom prst="rect">
            <a:avLst/>
          </a:prstGeom>
          <a:noFill/>
        </p:spPr>
        <p:txBody>
          <a:bodyPr wrap="square" rtlCol="0">
            <a:spAutoFit/>
          </a:bodyPr>
          <a:lstStyle/>
          <a:p>
            <a:pPr algn="just"/>
            <a:r>
              <a:rPr lang="es-MX" dirty="0"/>
              <a:t>Botones para activar o desactivar las opciones deseadas</a:t>
            </a:r>
          </a:p>
        </p:txBody>
      </p:sp>
    </p:spTree>
    <p:extLst>
      <p:ext uri="{BB962C8B-B14F-4D97-AF65-F5344CB8AC3E}">
        <p14:creationId xmlns:p14="http://schemas.microsoft.com/office/powerpoint/2010/main" val="2655601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500"/>
                                        <p:tgtEl>
                                          <p:spTgt spid="3"/>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down)">
                                      <p:cBhvr>
                                        <p:cTn id="18" dur="500"/>
                                        <p:tgtEl>
                                          <p:spTgt spid="8"/>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down)">
                                      <p:cBhvr>
                                        <p:cTn id="21" dur="500"/>
                                        <p:tgtEl>
                                          <p:spTgt spid="7"/>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down)">
                                      <p:cBhvr>
                                        <p:cTn id="24" dur="500"/>
                                        <p:tgtEl>
                                          <p:spTgt spid="6"/>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down)">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2" grpId="0"/>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5DC1490D-FF74-D3B1-09EC-7564051A887E}"/>
              </a:ext>
            </a:extLst>
          </p:cNvPr>
          <p:cNvPicPr>
            <a:picLocks noChangeAspect="1"/>
          </p:cNvPicPr>
          <p:nvPr/>
        </p:nvPicPr>
        <p:blipFill>
          <a:blip r:embed="rId2"/>
          <a:stretch>
            <a:fillRect/>
          </a:stretch>
        </p:blipFill>
        <p:spPr>
          <a:xfrm>
            <a:off x="1236000" y="695250"/>
            <a:ext cx="9720000" cy="5467500"/>
          </a:xfrm>
          <a:prstGeom prst="rect">
            <a:avLst/>
          </a:prstGeom>
        </p:spPr>
      </p:pic>
      <p:sp>
        <p:nvSpPr>
          <p:cNvPr id="8" name="Rectángulo: esquinas redondeadas 7">
            <a:extLst>
              <a:ext uri="{FF2B5EF4-FFF2-40B4-BE49-F238E27FC236}">
                <a16:creationId xmlns:a16="http://schemas.microsoft.com/office/drawing/2014/main" id="{AFBDAE1F-1341-98BF-5911-7377DE0EC460}"/>
              </a:ext>
            </a:extLst>
          </p:cNvPr>
          <p:cNvSpPr/>
          <p:nvPr/>
        </p:nvSpPr>
        <p:spPr>
          <a:xfrm>
            <a:off x="5306961" y="1419237"/>
            <a:ext cx="1578077" cy="324465"/>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9" name="Rectángulo: esquinas redondeadas 8">
            <a:extLst>
              <a:ext uri="{FF2B5EF4-FFF2-40B4-BE49-F238E27FC236}">
                <a16:creationId xmlns:a16="http://schemas.microsoft.com/office/drawing/2014/main" id="{09A22CDD-28EE-EA29-EBBC-6CA96BD6AC33}"/>
              </a:ext>
            </a:extLst>
          </p:cNvPr>
          <p:cNvSpPr/>
          <p:nvPr/>
        </p:nvSpPr>
        <p:spPr>
          <a:xfrm>
            <a:off x="5670755" y="1743702"/>
            <a:ext cx="866516" cy="199103"/>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2" name="CuadroTexto 1">
            <a:extLst>
              <a:ext uri="{FF2B5EF4-FFF2-40B4-BE49-F238E27FC236}">
                <a16:creationId xmlns:a16="http://schemas.microsoft.com/office/drawing/2014/main" id="{029ABDCD-4177-10F1-EF67-37D8BB5F8AB3}"/>
              </a:ext>
            </a:extLst>
          </p:cNvPr>
          <p:cNvSpPr txBox="1"/>
          <p:nvPr/>
        </p:nvSpPr>
        <p:spPr>
          <a:xfrm>
            <a:off x="5898890" y="2310626"/>
            <a:ext cx="4828032" cy="1477328"/>
          </a:xfrm>
          <a:prstGeom prst="rect">
            <a:avLst/>
          </a:prstGeom>
          <a:noFill/>
        </p:spPr>
        <p:txBody>
          <a:bodyPr wrap="square" rtlCol="0">
            <a:spAutoFit/>
          </a:bodyPr>
          <a:lstStyle/>
          <a:p>
            <a:pPr algn="just"/>
            <a:r>
              <a:rPr lang="es-MX" dirty="0"/>
              <a:t>Aquí se puede actualizar los datos del usuario, en este caso se puede actualizar el nombre del usuario, se debe proporcionar el nombre de usuario y presionar el botón de Actualizar</a:t>
            </a:r>
          </a:p>
        </p:txBody>
      </p:sp>
      <p:pic>
        <p:nvPicPr>
          <p:cNvPr id="5" name="Imagen 4">
            <a:extLst>
              <a:ext uri="{FF2B5EF4-FFF2-40B4-BE49-F238E27FC236}">
                <a16:creationId xmlns:a16="http://schemas.microsoft.com/office/drawing/2014/main" id="{9CF87BC0-D149-3310-1A44-0B6A12968A51}"/>
              </a:ext>
            </a:extLst>
          </p:cNvPr>
          <p:cNvPicPr>
            <a:picLocks noChangeAspect="1"/>
          </p:cNvPicPr>
          <p:nvPr/>
        </p:nvPicPr>
        <p:blipFill>
          <a:blip r:embed="rId3"/>
          <a:stretch>
            <a:fillRect/>
          </a:stretch>
        </p:blipFill>
        <p:spPr>
          <a:xfrm>
            <a:off x="1235999" y="695250"/>
            <a:ext cx="9720000" cy="5467500"/>
          </a:xfrm>
          <a:prstGeom prst="rect">
            <a:avLst/>
          </a:prstGeom>
        </p:spPr>
      </p:pic>
      <p:sp>
        <p:nvSpPr>
          <p:cNvPr id="6" name="CuadroTexto 5">
            <a:extLst>
              <a:ext uri="{FF2B5EF4-FFF2-40B4-BE49-F238E27FC236}">
                <a16:creationId xmlns:a16="http://schemas.microsoft.com/office/drawing/2014/main" id="{36A23EAF-464A-3B2E-0CD2-55584713633D}"/>
              </a:ext>
            </a:extLst>
          </p:cNvPr>
          <p:cNvSpPr txBox="1"/>
          <p:nvPr/>
        </p:nvSpPr>
        <p:spPr>
          <a:xfrm>
            <a:off x="5440680" y="2532888"/>
            <a:ext cx="5166360" cy="923330"/>
          </a:xfrm>
          <a:prstGeom prst="rect">
            <a:avLst/>
          </a:prstGeom>
          <a:noFill/>
        </p:spPr>
        <p:txBody>
          <a:bodyPr wrap="square" rtlCol="0">
            <a:spAutoFit/>
          </a:bodyPr>
          <a:lstStyle/>
          <a:p>
            <a:r>
              <a:rPr lang="es-MX" dirty="0"/>
              <a:t>Una vez presionado el botón de actualizar se mostrará una alerta que indicará que el nombre de usuario se actualizo correctamente</a:t>
            </a:r>
          </a:p>
        </p:txBody>
      </p:sp>
      <p:pic>
        <p:nvPicPr>
          <p:cNvPr id="7" name="Imagen 6">
            <a:extLst>
              <a:ext uri="{FF2B5EF4-FFF2-40B4-BE49-F238E27FC236}">
                <a16:creationId xmlns:a16="http://schemas.microsoft.com/office/drawing/2014/main" id="{8CEE2731-3D22-63EF-8AA3-F662146ACC09}"/>
              </a:ext>
            </a:extLst>
          </p:cNvPr>
          <p:cNvPicPr>
            <a:picLocks noChangeAspect="1"/>
          </p:cNvPicPr>
          <p:nvPr/>
        </p:nvPicPr>
        <p:blipFill>
          <a:blip r:embed="rId4"/>
          <a:stretch>
            <a:fillRect/>
          </a:stretch>
        </p:blipFill>
        <p:spPr>
          <a:xfrm>
            <a:off x="1235998" y="695250"/>
            <a:ext cx="9720000" cy="5467500"/>
          </a:xfrm>
          <a:prstGeom prst="rect">
            <a:avLst/>
          </a:prstGeom>
        </p:spPr>
      </p:pic>
      <p:sp>
        <p:nvSpPr>
          <p:cNvPr id="10" name="Rectángulo: esquinas redondeadas 9">
            <a:extLst>
              <a:ext uri="{FF2B5EF4-FFF2-40B4-BE49-F238E27FC236}">
                <a16:creationId xmlns:a16="http://schemas.microsoft.com/office/drawing/2014/main" id="{779E3655-C1D4-0A23-E16C-814B65935365}"/>
              </a:ext>
            </a:extLst>
          </p:cNvPr>
          <p:cNvSpPr/>
          <p:nvPr/>
        </p:nvSpPr>
        <p:spPr>
          <a:xfrm>
            <a:off x="6312800" y="1803576"/>
            <a:ext cx="2227007" cy="424017"/>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11" name="CuadroTexto 10">
            <a:extLst>
              <a:ext uri="{FF2B5EF4-FFF2-40B4-BE49-F238E27FC236}">
                <a16:creationId xmlns:a16="http://schemas.microsoft.com/office/drawing/2014/main" id="{2EA1FD6E-71EB-C181-6553-0793E71BFD7E}"/>
              </a:ext>
            </a:extLst>
          </p:cNvPr>
          <p:cNvSpPr txBox="1"/>
          <p:nvPr/>
        </p:nvSpPr>
        <p:spPr>
          <a:xfrm>
            <a:off x="2339874" y="1220134"/>
            <a:ext cx="7156831" cy="369332"/>
          </a:xfrm>
          <a:prstGeom prst="rect">
            <a:avLst/>
          </a:prstGeom>
          <a:noFill/>
        </p:spPr>
        <p:txBody>
          <a:bodyPr wrap="none" rtlCol="0">
            <a:spAutoFit/>
          </a:bodyPr>
          <a:lstStyle/>
          <a:p>
            <a:r>
              <a:rPr lang="es-MX" dirty="0"/>
              <a:t>Al regresar al menú se podrá observar la actualización del nombre</a:t>
            </a:r>
          </a:p>
        </p:txBody>
      </p:sp>
    </p:spTree>
    <p:extLst>
      <p:ext uri="{BB962C8B-B14F-4D97-AF65-F5344CB8AC3E}">
        <p14:creationId xmlns:p14="http://schemas.microsoft.com/office/powerpoint/2010/main" val="934374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horizontal)">
                                      <p:cBhvr>
                                        <p:cTn id="10" dur="500"/>
                                        <p:tgtEl>
                                          <p:spTgt spid="9"/>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horizontal)">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randombar(horizontal)">
                                      <p:cBhvr>
                                        <p:cTn id="18" dur="500"/>
                                        <p:tgtEl>
                                          <p:spTgt spid="6"/>
                                        </p:tgtEl>
                                      </p:cBhvr>
                                    </p:animEffect>
                                  </p:childTnLst>
                                </p:cTn>
                              </p:par>
                              <p:par>
                                <p:cTn id="19" presetID="14" presetClass="entr" presetSubtype="1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down)">
                                      <p:cBhvr>
                                        <p:cTn id="26" dur="500"/>
                                        <p:tgtEl>
                                          <p:spTgt spid="11"/>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down)">
                                      <p:cBhvr>
                                        <p:cTn id="29" dur="500"/>
                                        <p:tgtEl>
                                          <p:spTgt spid="10"/>
                                        </p:tgtEl>
                                      </p:cBhvr>
                                    </p:animEffect>
                                  </p:childTnLst>
                                </p:cTn>
                              </p:par>
                              <p:par>
                                <p:cTn id="30" presetID="22" presetClass="entr" presetSubtype="4"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2" grpId="0"/>
      <p:bldP spid="6" grpId="0"/>
      <p:bldP spid="10" grpId="0" animBg="1"/>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A279B3-FDA1-23FB-A734-80CD922F1650}"/>
              </a:ext>
            </a:extLst>
          </p:cNvPr>
          <p:cNvSpPr>
            <a:spLocks noGrp="1"/>
          </p:cNvSpPr>
          <p:nvPr>
            <p:ph type="title"/>
          </p:nvPr>
        </p:nvSpPr>
        <p:spPr/>
        <p:txBody>
          <a:bodyPr>
            <a:normAutofit fontScale="90000"/>
          </a:bodyPr>
          <a:lstStyle/>
          <a:p>
            <a:r>
              <a:rPr lang="es-MX" dirty="0"/>
              <a:t>Según el trabajo realizado hasta hoy, en cuanto tiempo estimas que acabarías el proyecto </a:t>
            </a:r>
          </a:p>
        </p:txBody>
      </p:sp>
      <p:sp>
        <p:nvSpPr>
          <p:cNvPr id="3" name="Marcador de contenido 2">
            <a:extLst>
              <a:ext uri="{FF2B5EF4-FFF2-40B4-BE49-F238E27FC236}">
                <a16:creationId xmlns:a16="http://schemas.microsoft.com/office/drawing/2014/main" id="{4630A55E-153D-A9E8-7536-37A395DC36B6}"/>
              </a:ext>
            </a:extLst>
          </p:cNvPr>
          <p:cNvSpPr>
            <a:spLocks noGrp="1"/>
          </p:cNvSpPr>
          <p:nvPr>
            <p:ph idx="1"/>
          </p:nvPr>
        </p:nvSpPr>
        <p:spPr/>
        <p:txBody>
          <a:bodyPr/>
          <a:lstStyle/>
          <a:p>
            <a:pPr marL="0" indent="0">
              <a:buNone/>
            </a:pPr>
            <a:r>
              <a:rPr lang="es-MX" dirty="0"/>
              <a:t>La realización del trabajo ha sido un gran reto, pero se estaba estimando a que este pudiese ser concluido aproximadamente el 27 de junio del año en curso, pero debido a la presencia de varios problemas, entre ellos las limitaciones de los servicios utilizados al solamente tener acceso a las herramientas gratuitas y la poca experiencia en este tipo aplicaciones se estimaría un poco más de </a:t>
            </a:r>
            <a:r>
              <a:rPr lang="es-MX" b="1" dirty="0"/>
              <a:t>5 meses </a:t>
            </a:r>
            <a:r>
              <a:rPr lang="es-MX" dirty="0"/>
              <a:t>sin contemplar futuros problemas.</a:t>
            </a:r>
          </a:p>
        </p:txBody>
      </p:sp>
    </p:spTree>
    <p:extLst>
      <p:ext uri="{BB962C8B-B14F-4D97-AF65-F5344CB8AC3E}">
        <p14:creationId xmlns:p14="http://schemas.microsoft.com/office/powerpoint/2010/main" val="37382881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61966B-5B64-5671-8951-0F15B632204A}"/>
              </a:ext>
            </a:extLst>
          </p:cNvPr>
          <p:cNvSpPr>
            <a:spLocks noGrp="1"/>
          </p:cNvSpPr>
          <p:nvPr>
            <p:ph type="title"/>
          </p:nvPr>
        </p:nvSpPr>
        <p:spPr>
          <a:xfrm>
            <a:off x="616527" y="581891"/>
            <a:ext cx="10515600" cy="927704"/>
          </a:xfrm>
        </p:spPr>
        <p:txBody>
          <a:bodyPr/>
          <a:lstStyle/>
          <a:p>
            <a:r>
              <a:rPr lang="es-MX" dirty="0"/>
              <a:t>Scrum </a:t>
            </a:r>
            <a:r>
              <a:rPr lang="es-MX" dirty="0" err="1"/>
              <a:t>Board</a:t>
            </a:r>
            <a:endParaRPr lang="es-MX" dirty="0"/>
          </a:p>
        </p:txBody>
      </p:sp>
      <p:sp>
        <p:nvSpPr>
          <p:cNvPr id="3" name="Marcador de contenido 2">
            <a:extLst>
              <a:ext uri="{FF2B5EF4-FFF2-40B4-BE49-F238E27FC236}">
                <a16:creationId xmlns:a16="http://schemas.microsoft.com/office/drawing/2014/main" id="{BD4F858D-D0FE-E4A6-186C-622A9CAFA651}"/>
              </a:ext>
            </a:extLst>
          </p:cNvPr>
          <p:cNvSpPr>
            <a:spLocks noGrp="1"/>
          </p:cNvSpPr>
          <p:nvPr>
            <p:ph idx="1"/>
          </p:nvPr>
        </p:nvSpPr>
        <p:spPr>
          <a:xfrm>
            <a:off x="691897" y="1518111"/>
            <a:ext cx="2307336" cy="3821778"/>
          </a:xfrm>
        </p:spPr>
        <p:txBody>
          <a:bodyPr/>
          <a:lstStyle/>
          <a:p>
            <a:r>
              <a:rPr lang="es-MX" dirty="0"/>
              <a:t>Link: </a:t>
            </a:r>
            <a:r>
              <a:rPr lang="es-MX" dirty="0">
                <a:hlinkClick r:id="rId2"/>
              </a:rPr>
              <a:t>https://trello.com/b/ox2N2V9D/proyecto-desarrollo-basado-en-modelos</a:t>
            </a:r>
            <a:endParaRPr lang="es-MX" dirty="0"/>
          </a:p>
          <a:p>
            <a:endParaRPr lang="es-MX" dirty="0"/>
          </a:p>
          <a:p>
            <a:pPr marL="0" indent="0">
              <a:buNone/>
            </a:pPr>
            <a:endParaRPr lang="es-MX" dirty="0"/>
          </a:p>
        </p:txBody>
      </p:sp>
      <p:pic>
        <p:nvPicPr>
          <p:cNvPr id="5" name="Imagen 4">
            <a:extLst>
              <a:ext uri="{FF2B5EF4-FFF2-40B4-BE49-F238E27FC236}">
                <a16:creationId xmlns:a16="http://schemas.microsoft.com/office/drawing/2014/main" id="{F08047CF-7323-9CE0-76F9-18A6921CFBC7}"/>
              </a:ext>
            </a:extLst>
          </p:cNvPr>
          <p:cNvPicPr>
            <a:picLocks noChangeAspect="1"/>
          </p:cNvPicPr>
          <p:nvPr/>
        </p:nvPicPr>
        <p:blipFill>
          <a:blip r:embed="rId3"/>
          <a:stretch>
            <a:fillRect/>
          </a:stretch>
        </p:blipFill>
        <p:spPr>
          <a:xfrm>
            <a:off x="3122275" y="1518111"/>
            <a:ext cx="8231525" cy="4630233"/>
          </a:xfrm>
          <a:prstGeom prst="rect">
            <a:avLst/>
          </a:prstGeom>
        </p:spPr>
      </p:pic>
    </p:spTree>
    <p:extLst>
      <p:ext uri="{BB962C8B-B14F-4D97-AF65-F5344CB8AC3E}">
        <p14:creationId xmlns:p14="http://schemas.microsoft.com/office/powerpoint/2010/main" val="274252616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2" name="Rectangle 1030">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53" name="Group 103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1034" name="Straight Connector 103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5" name="Straight Connector 103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6" name="Straight Connector 103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7" name="Straight Connector 103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54"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055"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useBgFill="1">
        <p:nvSpPr>
          <p:cNvPr id="1056" name="Rectangle 1040">
            <a:extLst>
              <a:ext uri="{FF2B5EF4-FFF2-40B4-BE49-F238E27FC236}">
                <a16:creationId xmlns:a16="http://schemas.microsoft.com/office/drawing/2014/main" id="{51B63EEE-B5E3-42ED-90DF-2948123C70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7" y="4738"/>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7" name="Rectangle 1042">
            <a:extLst>
              <a:ext uri="{FF2B5EF4-FFF2-40B4-BE49-F238E27FC236}">
                <a16:creationId xmlns:a16="http://schemas.microsoft.com/office/drawing/2014/main" id="{00DC7BE8-B819-4865-ACAD-6EE9C9721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58" name="Group 1044">
            <a:extLst>
              <a:ext uri="{FF2B5EF4-FFF2-40B4-BE49-F238E27FC236}">
                <a16:creationId xmlns:a16="http://schemas.microsoft.com/office/drawing/2014/main" id="{E6C9AB00-EF0D-4621-BAA6-149A927DCAF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046" name="Straight Connector 1045">
              <a:extLst>
                <a:ext uri="{FF2B5EF4-FFF2-40B4-BE49-F238E27FC236}">
                  <a16:creationId xmlns:a16="http://schemas.microsoft.com/office/drawing/2014/main" id="{FE717950-671C-4648-A67E-18875C669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flipV="1">
              <a:off x="6091410" y="574154"/>
              <a:ext cx="4590" cy="5693884"/>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047" name="Group 1046">
              <a:extLst>
                <a:ext uri="{FF2B5EF4-FFF2-40B4-BE49-F238E27FC236}">
                  <a16:creationId xmlns:a16="http://schemas.microsoft.com/office/drawing/2014/main" id="{C51BECCE-7ED9-446D-A97D-57E8FF75906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048" name="Straight Connector 1047">
                <a:extLst>
                  <a:ext uri="{FF2B5EF4-FFF2-40B4-BE49-F238E27FC236}">
                    <a16:creationId xmlns:a16="http://schemas.microsoft.com/office/drawing/2014/main" id="{D0D499E1-048B-4EBD-A2B9-C31EC76B8D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49" name="Straight Connector 1048">
                <a:extLst>
                  <a:ext uri="{FF2B5EF4-FFF2-40B4-BE49-F238E27FC236}">
                    <a16:creationId xmlns:a16="http://schemas.microsoft.com/office/drawing/2014/main" id="{2FDE6FD2-F740-4F21-BDDD-5503189E1B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50" name="Straight Connector 1049">
                <a:extLst>
                  <a:ext uri="{FF2B5EF4-FFF2-40B4-BE49-F238E27FC236}">
                    <a16:creationId xmlns:a16="http://schemas.microsoft.com/office/drawing/2014/main" id="{51F892CE-3849-449F-BDAC-6721134588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51" name="Straight Connector 1050">
                <a:extLst>
                  <a:ext uri="{FF2B5EF4-FFF2-40B4-BE49-F238E27FC236}">
                    <a16:creationId xmlns:a16="http://schemas.microsoft.com/office/drawing/2014/main" id="{E2299FA2-8995-44B7-B0A0-05C208AD60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pSp>
      <p:sp>
        <p:nvSpPr>
          <p:cNvPr id="2" name="Título 1">
            <a:extLst>
              <a:ext uri="{FF2B5EF4-FFF2-40B4-BE49-F238E27FC236}">
                <a16:creationId xmlns:a16="http://schemas.microsoft.com/office/drawing/2014/main" id="{75344A83-F606-C199-5729-E6A686728AC4}"/>
              </a:ext>
            </a:extLst>
          </p:cNvPr>
          <p:cNvSpPr>
            <a:spLocks noGrp="1"/>
          </p:cNvSpPr>
          <p:nvPr>
            <p:ph type="title"/>
          </p:nvPr>
        </p:nvSpPr>
        <p:spPr>
          <a:xfrm>
            <a:off x="946151" y="1289050"/>
            <a:ext cx="4668835" cy="2538535"/>
          </a:xfrm>
        </p:spPr>
        <p:txBody>
          <a:bodyPr vert="horz" lIns="91440" tIns="45720" rIns="91440" bIns="45720" rtlCol="0" anchor="b">
            <a:normAutofit/>
          </a:bodyPr>
          <a:lstStyle/>
          <a:p>
            <a:r>
              <a:rPr lang="en-US" sz="5200"/>
              <a:t>Manual técnico</a:t>
            </a:r>
          </a:p>
        </p:txBody>
      </p:sp>
      <p:pic>
        <p:nvPicPr>
          <p:cNvPr id="1026" name="Picture 2" descr="Manual - Iconos gratis de educación">
            <a:extLst>
              <a:ext uri="{FF2B5EF4-FFF2-40B4-BE49-F238E27FC236}">
                <a16:creationId xmlns:a16="http://schemas.microsoft.com/office/drawing/2014/main" id="{CA568D2A-C7EB-F17B-100E-57835994EB2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71620" y="958400"/>
            <a:ext cx="4874230" cy="4874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7881263"/>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817AE1-78E1-E3E3-AA45-AB2995EB3919}"/>
              </a:ext>
            </a:extLst>
          </p:cNvPr>
          <p:cNvSpPr>
            <a:spLocks noGrp="1"/>
          </p:cNvSpPr>
          <p:nvPr>
            <p:ph type="title"/>
          </p:nvPr>
        </p:nvSpPr>
        <p:spPr/>
        <p:txBody>
          <a:bodyPr/>
          <a:lstStyle/>
          <a:p>
            <a:r>
              <a:rPr lang="es-MX" dirty="0"/>
              <a:t>Patrón de diseños utilizados:</a:t>
            </a:r>
          </a:p>
        </p:txBody>
      </p:sp>
      <p:sp>
        <p:nvSpPr>
          <p:cNvPr id="3" name="Marcador de contenido 2">
            <a:extLst>
              <a:ext uri="{FF2B5EF4-FFF2-40B4-BE49-F238E27FC236}">
                <a16:creationId xmlns:a16="http://schemas.microsoft.com/office/drawing/2014/main" id="{FF6832C7-F1CA-0999-EC05-00C502CF81FF}"/>
              </a:ext>
            </a:extLst>
          </p:cNvPr>
          <p:cNvSpPr>
            <a:spLocks noGrp="1"/>
          </p:cNvSpPr>
          <p:nvPr>
            <p:ph idx="1"/>
          </p:nvPr>
        </p:nvSpPr>
        <p:spPr>
          <a:xfrm>
            <a:off x="838200" y="2052886"/>
            <a:ext cx="10515600" cy="3958300"/>
          </a:xfrm>
        </p:spPr>
        <p:txBody>
          <a:bodyPr>
            <a:normAutofit/>
          </a:bodyPr>
          <a:lstStyle/>
          <a:p>
            <a:pPr algn="just"/>
            <a:r>
              <a:rPr lang="es-MX" dirty="0" err="1"/>
              <a:t>Singleton</a:t>
            </a:r>
            <a:r>
              <a:rPr lang="es-MX" dirty="0"/>
              <a:t>: En la aplicación desarrollada se inicializa </a:t>
            </a:r>
            <a:r>
              <a:rPr lang="es-MX" dirty="0" err="1"/>
              <a:t>Firebase</a:t>
            </a:r>
            <a:r>
              <a:rPr lang="es-MX" dirty="0"/>
              <a:t> utilizando la configuración proporcionada. Esto sigue el patrón </a:t>
            </a:r>
            <a:r>
              <a:rPr lang="es-MX" dirty="0" err="1"/>
              <a:t>Singleton</a:t>
            </a:r>
            <a:r>
              <a:rPr lang="es-MX" dirty="0"/>
              <a:t>, donde se garantiza que solo haya una instancia de </a:t>
            </a:r>
            <a:r>
              <a:rPr lang="es-MX" dirty="0" err="1"/>
              <a:t>Firebase</a:t>
            </a:r>
            <a:r>
              <a:rPr lang="es-MX" dirty="0"/>
              <a:t> inicializada con la configuración específica.</a:t>
            </a:r>
          </a:p>
          <a:p>
            <a:pPr algn="just"/>
            <a:r>
              <a:rPr lang="es-MX" dirty="0"/>
              <a:t>Módulo: Se hicieron un conjunto de funciones relacionadas que funcionan juntas para realizar una tarea específica, permitiendo una mejor organización y estructura del código.</a:t>
            </a:r>
          </a:p>
          <a:p>
            <a:pPr algn="just"/>
            <a:r>
              <a:rPr lang="es-MX" dirty="0"/>
              <a:t>Patrón de Observador: Esto debido a que se utilizan eventos para manejar acciones como enviar un formulario. Se agregaron oyentes </a:t>
            </a:r>
            <a:r>
              <a:rPr lang="es-MX" dirty="0" err="1"/>
              <a:t>event</a:t>
            </a:r>
            <a:r>
              <a:rPr lang="es-MX" dirty="0"/>
              <a:t> </a:t>
            </a:r>
            <a:r>
              <a:rPr lang="es-MX" dirty="0" err="1"/>
              <a:t>listeners</a:t>
            </a:r>
            <a:r>
              <a:rPr lang="es-MX" dirty="0"/>
              <a:t>  para escuchar estos eventos y ejecutar funciones específicas cuando ocurren.</a:t>
            </a:r>
          </a:p>
          <a:p>
            <a:r>
              <a:rPr lang="es-MX" dirty="0"/>
              <a:t>Patrón de Constructor (Factory): Se hizo uso de este patrón para crear y mostrar marcadores para diferentes tipos de ubicaciones (origen, destino, paradas de autobús). Se utiliza una función para crear y configurar los marcadores con diferentes iconos y propiedades.</a:t>
            </a:r>
          </a:p>
        </p:txBody>
      </p:sp>
    </p:spTree>
    <p:extLst>
      <p:ext uri="{BB962C8B-B14F-4D97-AF65-F5344CB8AC3E}">
        <p14:creationId xmlns:p14="http://schemas.microsoft.com/office/powerpoint/2010/main" val="195680918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29DB7E-66FF-CFDD-AC8C-14A6D6F2EA7A}"/>
              </a:ext>
            </a:extLst>
          </p:cNvPr>
          <p:cNvSpPr>
            <a:spLocks noGrp="1"/>
          </p:cNvSpPr>
          <p:nvPr>
            <p:ph type="title"/>
          </p:nvPr>
        </p:nvSpPr>
        <p:spPr/>
        <p:txBody>
          <a:bodyPr>
            <a:normAutofit/>
          </a:bodyPr>
          <a:lstStyle/>
          <a:p>
            <a:r>
              <a:rPr lang="es-MX" sz="4400" dirty="0"/>
              <a:t>Diagrama de secuencia para iniciar sesión</a:t>
            </a:r>
            <a:endParaRPr lang="es-MX" dirty="0"/>
          </a:p>
        </p:txBody>
      </p:sp>
      <p:sp>
        <p:nvSpPr>
          <p:cNvPr id="3" name="Marcador de contenido 2">
            <a:extLst>
              <a:ext uri="{FF2B5EF4-FFF2-40B4-BE49-F238E27FC236}">
                <a16:creationId xmlns:a16="http://schemas.microsoft.com/office/drawing/2014/main" id="{008B0313-E18B-E59F-A112-12044118E9F7}"/>
              </a:ext>
            </a:extLst>
          </p:cNvPr>
          <p:cNvSpPr>
            <a:spLocks noGrp="1"/>
          </p:cNvSpPr>
          <p:nvPr>
            <p:ph idx="1"/>
          </p:nvPr>
        </p:nvSpPr>
        <p:spPr>
          <a:xfrm>
            <a:off x="838200" y="1874982"/>
            <a:ext cx="4149436" cy="4136204"/>
          </a:xfrm>
        </p:spPr>
        <p:txBody>
          <a:bodyPr>
            <a:normAutofit fontScale="92500"/>
          </a:bodyPr>
          <a:lstStyle/>
          <a:p>
            <a:pPr marL="0" indent="0" algn="just">
              <a:buNone/>
            </a:pPr>
            <a:r>
              <a:rPr lang="es-MX" dirty="0"/>
              <a:t>Este diagrama de secuencia representa lo que conlleva el iniciar una sesión, donde el usuario ingresa los datos de su cuenta, la página pasa esos datos al JS que le da funcionalidad a la página, verifica el formato de los datos, solicita los datos a la BD, la BD devuelve los datos solicitados, el JS comprueba que los datos coincidan, una vez validados genera un código de acceso y redirecciona la página web al menú donde la página web la encargada de mostrarla correctamente al usuario.</a:t>
            </a:r>
          </a:p>
        </p:txBody>
      </p:sp>
      <p:pic>
        <p:nvPicPr>
          <p:cNvPr id="6" name="Imagen 5">
            <a:extLst>
              <a:ext uri="{FF2B5EF4-FFF2-40B4-BE49-F238E27FC236}">
                <a16:creationId xmlns:a16="http://schemas.microsoft.com/office/drawing/2014/main" id="{3738491B-EACC-68E4-055D-3E64DC068873}"/>
              </a:ext>
            </a:extLst>
          </p:cNvPr>
          <p:cNvPicPr>
            <a:picLocks noChangeAspect="1"/>
          </p:cNvPicPr>
          <p:nvPr/>
        </p:nvPicPr>
        <p:blipFill>
          <a:blip r:embed="rId2"/>
          <a:stretch>
            <a:fillRect/>
          </a:stretch>
        </p:blipFill>
        <p:spPr>
          <a:xfrm>
            <a:off x="5218545" y="2052887"/>
            <a:ext cx="6120000" cy="3531159"/>
          </a:xfrm>
          <a:prstGeom prst="rect">
            <a:avLst/>
          </a:prstGeom>
        </p:spPr>
      </p:pic>
    </p:spTree>
    <p:extLst>
      <p:ext uri="{BB962C8B-B14F-4D97-AF65-F5344CB8AC3E}">
        <p14:creationId xmlns:p14="http://schemas.microsoft.com/office/powerpoint/2010/main" val="979957578"/>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22C9A9-0DB9-63F4-0079-05DFA0A34206}"/>
              </a:ext>
            </a:extLst>
          </p:cNvPr>
          <p:cNvSpPr>
            <a:spLocks noGrp="1"/>
          </p:cNvSpPr>
          <p:nvPr>
            <p:ph type="title"/>
          </p:nvPr>
        </p:nvSpPr>
        <p:spPr/>
        <p:txBody>
          <a:bodyPr/>
          <a:lstStyle/>
          <a:p>
            <a:r>
              <a:rPr lang="es-MX" sz="4400" dirty="0"/>
              <a:t>Diagrama de secuencia para crear cuenta</a:t>
            </a:r>
            <a:endParaRPr lang="es-MX" dirty="0"/>
          </a:p>
        </p:txBody>
      </p:sp>
      <p:sp>
        <p:nvSpPr>
          <p:cNvPr id="3" name="Marcador de contenido 2">
            <a:extLst>
              <a:ext uri="{FF2B5EF4-FFF2-40B4-BE49-F238E27FC236}">
                <a16:creationId xmlns:a16="http://schemas.microsoft.com/office/drawing/2014/main" id="{CB283184-E05C-3FAC-D01B-903ADBA4128D}"/>
              </a:ext>
            </a:extLst>
          </p:cNvPr>
          <p:cNvSpPr>
            <a:spLocks noGrp="1"/>
          </p:cNvSpPr>
          <p:nvPr>
            <p:ph idx="1"/>
          </p:nvPr>
        </p:nvSpPr>
        <p:spPr>
          <a:xfrm>
            <a:off x="838200" y="2189408"/>
            <a:ext cx="4177145" cy="3821778"/>
          </a:xfrm>
        </p:spPr>
        <p:txBody>
          <a:bodyPr>
            <a:normAutofit lnSpcReduction="10000"/>
          </a:bodyPr>
          <a:lstStyle/>
          <a:p>
            <a:pPr marL="0" indent="0" algn="just">
              <a:buNone/>
            </a:pPr>
            <a:r>
              <a:rPr lang="es-MX" dirty="0"/>
              <a:t>Este diagrama representa los procesos que se llevan a cabo para poder crear una cuenta, el usuario ingresa los datos, la página web se encarga de pasar esos datos al JS donde se verificara el formato e intentara hacer el registro a la BD, si el registro es exitoso la BD devolverá una respuesta exitosa y el JS redireccionara al usuario a la página para iniciar sesión donde la página web será la encargada de representarlo de manera correcta.</a:t>
            </a:r>
          </a:p>
        </p:txBody>
      </p:sp>
      <p:pic>
        <p:nvPicPr>
          <p:cNvPr id="4" name="Imagen 3">
            <a:extLst>
              <a:ext uri="{FF2B5EF4-FFF2-40B4-BE49-F238E27FC236}">
                <a16:creationId xmlns:a16="http://schemas.microsoft.com/office/drawing/2014/main" id="{3559F22B-011E-BEB2-E0EB-FF622A0A8C71}"/>
              </a:ext>
            </a:extLst>
          </p:cNvPr>
          <p:cNvPicPr>
            <a:picLocks noChangeAspect="1"/>
          </p:cNvPicPr>
          <p:nvPr/>
        </p:nvPicPr>
        <p:blipFill>
          <a:blip r:embed="rId2"/>
          <a:stretch>
            <a:fillRect/>
          </a:stretch>
        </p:blipFill>
        <p:spPr>
          <a:xfrm>
            <a:off x="5101750" y="2467931"/>
            <a:ext cx="6120000" cy="2980000"/>
          </a:xfrm>
          <a:prstGeom prst="rect">
            <a:avLst/>
          </a:prstGeom>
        </p:spPr>
      </p:pic>
    </p:spTree>
    <p:extLst>
      <p:ext uri="{BB962C8B-B14F-4D97-AF65-F5344CB8AC3E}">
        <p14:creationId xmlns:p14="http://schemas.microsoft.com/office/powerpoint/2010/main" val="1891924201"/>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71DF89-A8DD-FAE4-F11D-13D4B68C0A37}"/>
              </a:ext>
            </a:extLst>
          </p:cNvPr>
          <p:cNvSpPr>
            <a:spLocks noGrp="1"/>
          </p:cNvSpPr>
          <p:nvPr>
            <p:ph type="title"/>
          </p:nvPr>
        </p:nvSpPr>
        <p:spPr/>
        <p:txBody>
          <a:bodyPr>
            <a:normAutofit fontScale="90000"/>
          </a:bodyPr>
          <a:lstStyle/>
          <a:p>
            <a:r>
              <a:rPr lang="es-MX" sz="4400" dirty="0"/>
              <a:t>Diagrama de secuencia para proteger paginas</a:t>
            </a:r>
            <a:endParaRPr lang="es-MX" dirty="0"/>
          </a:p>
        </p:txBody>
      </p:sp>
      <p:sp>
        <p:nvSpPr>
          <p:cNvPr id="3" name="Marcador de contenido 2">
            <a:extLst>
              <a:ext uri="{FF2B5EF4-FFF2-40B4-BE49-F238E27FC236}">
                <a16:creationId xmlns:a16="http://schemas.microsoft.com/office/drawing/2014/main" id="{C9BF1F3C-D7C7-C11A-4D4C-D959344C3B0C}"/>
              </a:ext>
            </a:extLst>
          </p:cNvPr>
          <p:cNvSpPr>
            <a:spLocks noGrp="1"/>
          </p:cNvSpPr>
          <p:nvPr>
            <p:ph idx="1"/>
          </p:nvPr>
        </p:nvSpPr>
        <p:spPr>
          <a:xfrm>
            <a:off x="838200" y="2189408"/>
            <a:ext cx="4276258" cy="3821778"/>
          </a:xfrm>
        </p:spPr>
        <p:txBody>
          <a:bodyPr/>
          <a:lstStyle/>
          <a:p>
            <a:pPr marL="0" indent="0" algn="just">
              <a:buNone/>
            </a:pPr>
            <a:r>
              <a:rPr lang="es-MX" dirty="0"/>
              <a:t>Este diagrama representa los procesos que se llevan a cabo para proteger las páginas web de que se intente acceder a ellas sin haber iniciado sesión, el usuario ingresa a la página donde la página web ejecutara el JS para verificar que el usuario haya iniciado sesión, una vez se compruebe esto este permitirá a la página web seguir cargando la página web que mostrara al usuario.</a:t>
            </a:r>
          </a:p>
        </p:txBody>
      </p:sp>
      <p:pic>
        <p:nvPicPr>
          <p:cNvPr id="4" name="Imagen 3">
            <a:extLst>
              <a:ext uri="{FF2B5EF4-FFF2-40B4-BE49-F238E27FC236}">
                <a16:creationId xmlns:a16="http://schemas.microsoft.com/office/drawing/2014/main" id="{1B5F0F31-9E38-D120-01DD-02A7C07CECE7}"/>
              </a:ext>
            </a:extLst>
          </p:cNvPr>
          <p:cNvPicPr>
            <a:picLocks noChangeAspect="1"/>
          </p:cNvPicPr>
          <p:nvPr/>
        </p:nvPicPr>
        <p:blipFill>
          <a:blip r:embed="rId2"/>
          <a:stretch>
            <a:fillRect/>
          </a:stretch>
        </p:blipFill>
        <p:spPr>
          <a:xfrm>
            <a:off x="5233800" y="2619285"/>
            <a:ext cx="6120000" cy="2513572"/>
          </a:xfrm>
          <a:prstGeom prst="rect">
            <a:avLst/>
          </a:prstGeom>
        </p:spPr>
      </p:pic>
    </p:spTree>
    <p:extLst>
      <p:ext uri="{BB962C8B-B14F-4D97-AF65-F5344CB8AC3E}">
        <p14:creationId xmlns:p14="http://schemas.microsoft.com/office/powerpoint/2010/main" val="79956452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62B826-F992-C24E-E773-2395C350275A}"/>
              </a:ext>
            </a:extLst>
          </p:cNvPr>
          <p:cNvSpPr>
            <a:spLocks noGrp="1"/>
          </p:cNvSpPr>
          <p:nvPr>
            <p:ph type="title"/>
          </p:nvPr>
        </p:nvSpPr>
        <p:spPr/>
        <p:txBody>
          <a:bodyPr/>
          <a:lstStyle/>
          <a:p>
            <a:r>
              <a:rPr lang="es-MX" sz="4400" dirty="0"/>
              <a:t>Diagrama de secuencia para Actualizar datos</a:t>
            </a:r>
            <a:endParaRPr lang="es-MX" dirty="0"/>
          </a:p>
        </p:txBody>
      </p:sp>
      <p:sp>
        <p:nvSpPr>
          <p:cNvPr id="3" name="Marcador de contenido 2">
            <a:extLst>
              <a:ext uri="{FF2B5EF4-FFF2-40B4-BE49-F238E27FC236}">
                <a16:creationId xmlns:a16="http://schemas.microsoft.com/office/drawing/2014/main" id="{B5E13AE9-0B1E-7877-7E60-3EEF627BF5F0}"/>
              </a:ext>
            </a:extLst>
          </p:cNvPr>
          <p:cNvSpPr>
            <a:spLocks noGrp="1"/>
          </p:cNvSpPr>
          <p:nvPr>
            <p:ph idx="1"/>
          </p:nvPr>
        </p:nvSpPr>
        <p:spPr>
          <a:xfrm>
            <a:off x="838200" y="2189408"/>
            <a:ext cx="4328160" cy="3821778"/>
          </a:xfrm>
        </p:spPr>
        <p:txBody>
          <a:bodyPr/>
          <a:lstStyle/>
          <a:p>
            <a:pPr marL="0" indent="0" algn="just">
              <a:buNone/>
            </a:pPr>
            <a:r>
              <a:rPr lang="es-MX" dirty="0"/>
              <a:t>Este diagrama representa los procesos que se llevan a cabo para poder actualizar los datos, para ello el usuario ingresa los datos a actualizar, la página web enviara los datos al JS, este procesara la solicitud antes de enviarla a la BD y luego la enviara a la BD, la BD guardara los cambios y enviara una respuesta al JS, el JS enviara un mensaje con el resultado a la página Web y este mostrara un mensaje de éxito.</a:t>
            </a:r>
          </a:p>
        </p:txBody>
      </p:sp>
      <p:pic>
        <p:nvPicPr>
          <p:cNvPr id="4" name="Imagen 3">
            <a:extLst>
              <a:ext uri="{FF2B5EF4-FFF2-40B4-BE49-F238E27FC236}">
                <a16:creationId xmlns:a16="http://schemas.microsoft.com/office/drawing/2014/main" id="{BBCA6AF5-0075-C7DD-D223-AF2B1937A89B}"/>
              </a:ext>
            </a:extLst>
          </p:cNvPr>
          <p:cNvPicPr>
            <a:picLocks noChangeAspect="1"/>
          </p:cNvPicPr>
          <p:nvPr/>
        </p:nvPicPr>
        <p:blipFill>
          <a:blip r:embed="rId2"/>
          <a:stretch>
            <a:fillRect/>
          </a:stretch>
        </p:blipFill>
        <p:spPr>
          <a:xfrm>
            <a:off x="5233800" y="2460216"/>
            <a:ext cx="6120000" cy="3280162"/>
          </a:xfrm>
          <a:prstGeom prst="rect">
            <a:avLst/>
          </a:prstGeom>
        </p:spPr>
      </p:pic>
    </p:spTree>
    <p:extLst>
      <p:ext uri="{BB962C8B-B14F-4D97-AF65-F5344CB8AC3E}">
        <p14:creationId xmlns:p14="http://schemas.microsoft.com/office/powerpoint/2010/main" val="3815088432"/>
      </p:ext>
    </p:extLst>
  </p:cSld>
  <p:clrMapOvr>
    <a:masterClrMapping/>
  </p:clrMapOvr>
  <p:transition spd="slow">
    <p:wipe/>
  </p:transition>
</p:sld>
</file>

<file path=ppt/theme/theme1.xml><?xml version="1.0" encoding="utf-8"?>
<a:theme xmlns:a="http://schemas.openxmlformats.org/drawingml/2006/main" name="ArchVTI">
  <a:themeElements>
    <a:clrScheme name="AnalogousFromRegularSeed_2SEEDS">
      <a:dk1>
        <a:srgbClr val="000000"/>
      </a:dk1>
      <a:lt1>
        <a:srgbClr val="FFFFFF"/>
      </a:lt1>
      <a:dk2>
        <a:srgbClr val="3D2229"/>
      </a:dk2>
      <a:lt2>
        <a:srgbClr val="E2E5E8"/>
      </a:lt2>
      <a:accent1>
        <a:srgbClr val="D56A17"/>
      </a:accent1>
      <a:accent2>
        <a:srgbClr val="E72D29"/>
      </a:accent2>
      <a:accent3>
        <a:srgbClr val="B8A221"/>
      </a:accent3>
      <a:accent4>
        <a:srgbClr val="14B4A3"/>
      </a:accent4>
      <a:accent5>
        <a:srgbClr val="29ADE7"/>
      </a:accent5>
      <a:accent6>
        <a:srgbClr val="174CD5"/>
      </a:accent6>
      <a:hlink>
        <a:srgbClr val="3F87BF"/>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dk1">
            <a:alpha val="50000"/>
          </a:schemeClr>
        </a:solidFill>
        <a:ln>
          <a:noFill/>
        </a:ln>
      </a:spPr>
      <a:bodyPr/>
      <a:lstStyle/>
      <a:style>
        <a:lnRef idx="0">
          <a:scrgbClr r="0" g="0" b="0"/>
        </a:lnRef>
        <a:fillRef idx="0">
          <a:scrgbClr r="0" g="0" b="0"/>
        </a:fillRef>
        <a:effectRef idx="0">
          <a:scrgbClr r="0" g="0" b="0"/>
        </a:effectRef>
        <a:fontRef idx="minor">
          <a:schemeClr val="lt1"/>
        </a:fontRef>
      </a:style>
    </a:spDef>
  </a:objectDefaults>
  <a:extraClrSchemeLst/>
  <a:extLst>
    <a:ext uri="{05A4C25C-085E-4340-85A3-A5531E510DB2}">
      <thm15:themeFamily xmlns:thm15="http://schemas.microsoft.com/office/thememl/2012/main" name="ArchVTI" id="{23FE938F-4DF0-4C94-8546-C2AC6D26660D}" vid="{62E62DA1-385F-4EE3-8841-58A87FAE206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1156</TotalTime>
  <Words>1306</Words>
  <Application>Microsoft Office PowerPoint</Application>
  <PresentationFormat>Panorámica</PresentationFormat>
  <Paragraphs>60</Paragraphs>
  <Slides>23</Slides>
  <Notes>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23</vt:i4>
      </vt:variant>
    </vt:vector>
  </HeadingPairs>
  <TitlesOfParts>
    <vt:vector size="28" baseType="lpstr">
      <vt:lpstr>Aptos</vt:lpstr>
      <vt:lpstr>Arial</vt:lpstr>
      <vt:lpstr>Avenir Next LT Pro</vt:lpstr>
      <vt:lpstr>Footlight MT Light</vt:lpstr>
      <vt:lpstr>ArchVTI</vt:lpstr>
      <vt:lpstr>Benemérita Universidad Autónoma de Puebla </vt:lpstr>
      <vt:lpstr>Burndown Chart</vt:lpstr>
      <vt:lpstr>Scrum Board</vt:lpstr>
      <vt:lpstr>Manual técnico</vt:lpstr>
      <vt:lpstr>Patrón de diseños utilizados:</vt:lpstr>
      <vt:lpstr>Diagrama de secuencia para iniciar sesión</vt:lpstr>
      <vt:lpstr>Diagrama de secuencia para crear cuenta</vt:lpstr>
      <vt:lpstr>Diagrama de secuencia para proteger paginas</vt:lpstr>
      <vt:lpstr>Diagrama de secuencia para Actualizar datos</vt:lpstr>
      <vt:lpstr>Diagrama de secuencia para Funcionalidad del Mapa</vt:lpstr>
      <vt:lpstr>Diseño de la Base de Datos</vt:lpstr>
      <vt:lpstr>Manual de usuario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Según el trabajo realizado hasta hoy, en cuanto tiempo estimas que acabarías el proyecto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Benemérita Universidad Autónoma de Puebla </dc:title>
  <dc:creator>VICENTE ZAVALETA SANCHEZ</dc:creator>
  <cp:lastModifiedBy>VICENTE ZAVALETA SANCHEZ</cp:lastModifiedBy>
  <cp:revision>53</cp:revision>
  <dcterms:created xsi:type="dcterms:W3CDTF">2024-05-07T23:55:38Z</dcterms:created>
  <dcterms:modified xsi:type="dcterms:W3CDTF">2024-05-15T03:49:50Z</dcterms:modified>
</cp:coreProperties>
</file>

<file path=docProps/thumbnail.jpeg>
</file>